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4" r:id="rId6"/>
    <p:sldId id="308" r:id="rId7"/>
    <p:sldId id="267" r:id="rId8"/>
    <p:sldId id="269" r:id="rId9"/>
    <p:sldId id="268" r:id="rId10"/>
    <p:sldId id="273" r:id="rId11"/>
    <p:sldId id="270" r:id="rId12"/>
    <p:sldId id="276" r:id="rId13"/>
    <p:sldId id="275" r:id="rId14"/>
    <p:sldId id="271" r:id="rId15"/>
    <p:sldId id="279" r:id="rId16"/>
    <p:sldId id="272" r:id="rId17"/>
    <p:sldId id="277" r:id="rId18"/>
    <p:sldId id="280" r:id="rId19"/>
    <p:sldId id="278" r:id="rId20"/>
    <p:sldId id="288" r:id="rId21"/>
    <p:sldId id="289" r:id="rId22"/>
    <p:sldId id="290" r:id="rId23"/>
    <p:sldId id="291" r:id="rId24"/>
    <p:sldId id="292" r:id="rId25"/>
    <p:sldId id="293" r:id="rId26"/>
    <p:sldId id="295" r:id="rId27"/>
    <p:sldId id="296" r:id="rId28"/>
    <p:sldId id="282" r:id="rId29"/>
    <p:sldId id="281" r:id="rId30"/>
    <p:sldId id="283" r:id="rId31"/>
    <p:sldId id="294" r:id="rId32"/>
    <p:sldId id="286" r:id="rId33"/>
    <p:sldId id="284" r:id="rId34"/>
    <p:sldId id="285" r:id="rId35"/>
    <p:sldId id="287" r:id="rId36"/>
    <p:sldId id="299" r:id="rId37"/>
    <p:sldId id="300" r:id="rId38"/>
    <p:sldId id="302" r:id="rId39"/>
    <p:sldId id="303" r:id="rId40"/>
    <p:sldId id="304" r:id="rId41"/>
    <p:sldId id="305" r:id="rId42"/>
    <p:sldId id="306" r:id="rId43"/>
    <p:sldId id="307" r:id="rId44"/>
    <p:sldId id="301" r:id="rId45"/>
    <p:sldId id="264" r:id="rId46"/>
    <p:sldId id="297" r:id="rId47"/>
    <p:sldId id="298" r:id="rId48"/>
    <p:sldId id="266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28" d="100"/>
          <a:sy n="28" d="100"/>
        </p:scale>
        <p:origin x="2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F35B-788E-4681-938F-6D6E87639B4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BFF7-C90C-4FE0-AB89-B8F524C86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88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F35B-788E-4681-938F-6D6E87639B4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BFF7-C90C-4FE0-AB89-B8F524C86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03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F35B-788E-4681-938F-6D6E87639B4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BFF7-C90C-4FE0-AB89-B8F524C86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162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F35B-788E-4681-938F-6D6E87639B4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BFF7-C90C-4FE0-AB89-B8F524C86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115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F35B-788E-4681-938F-6D6E87639B4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BFF7-C90C-4FE0-AB89-B8F524C86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8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F35B-788E-4681-938F-6D6E87639B4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BFF7-C90C-4FE0-AB89-B8F524C86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24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F35B-788E-4681-938F-6D6E87639B4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BFF7-C90C-4FE0-AB89-B8F524C86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67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F35B-788E-4681-938F-6D6E87639B4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BFF7-C90C-4FE0-AB89-B8F524C86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79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F35B-788E-4681-938F-6D6E87639B4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BFF7-C90C-4FE0-AB89-B8F524C86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0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F35B-788E-4681-938F-6D6E87639B4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BFF7-C90C-4FE0-AB89-B8F524C86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060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F35B-788E-4681-938F-6D6E87639B4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CBFF7-C90C-4FE0-AB89-B8F524C86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528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BF35B-788E-4681-938F-6D6E87639B4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CBFF7-C90C-4FE0-AB89-B8F524C86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05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5419223" y="1465768"/>
            <a:ext cx="5746082" cy="17907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dirty="0" smtClean="0">
                <a:solidFill>
                  <a:srgbClr val="496F74"/>
                </a:solidFill>
              </a:rPr>
              <a:t>학점 키워주세요</a:t>
            </a:r>
            <a:endParaRPr lang="en-US" altLang="ko-KR" sz="4800" dirty="0" smtClean="0">
              <a:solidFill>
                <a:srgbClr val="496F74"/>
              </a:solidFill>
            </a:endParaRPr>
          </a:p>
          <a:p>
            <a:r>
              <a:rPr lang="ko-KR" altLang="en-US" sz="4800" dirty="0" err="1" smtClean="0">
                <a:solidFill>
                  <a:srgbClr val="496F74"/>
                </a:solidFill>
              </a:rPr>
              <a:t>공대생이여</a:t>
            </a:r>
            <a:r>
              <a:rPr lang="en-US" altLang="ko-KR" sz="4800" dirty="0" smtClean="0">
                <a:solidFill>
                  <a:srgbClr val="496F74"/>
                </a:solidFill>
              </a:rPr>
              <a:t>! </a:t>
            </a:r>
            <a:r>
              <a:rPr lang="en-US" altLang="ko-KR" sz="2400" dirty="0" smtClean="0">
                <a:solidFill>
                  <a:srgbClr val="496F74"/>
                </a:solidFill>
              </a:rPr>
              <a:t>For 17</a:t>
            </a:r>
            <a:r>
              <a:rPr lang="ko-KR" altLang="en-US" sz="2400" dirty="0" smtClean="0">
                <a:solidFill>
                  <a:srgbClr val="496F74"/>
                </a:solidFill>
              </a:rPr>
              <a:t>학번</a:t>
            </a:r>
            <a:endParaRPr lang="ko-KR" altLang="en-US" sz="2400" dirty="0">
              <a:solidFill>
                <a:srgbClr val="496F74"/>
              </a:solidFill>
            </a:endParaRPr>
          </a:p>
        </p:txBody>
      </p:sp>
      <p:sp>
        <p:nvSpPr>
          <p:cNvPr id="5" name="텍스트 개체 틀 1"/>
          <p:cNvSpPr txBox="1">
            <a:spLocks/>
          </p:cNvSpPr>
          <p:nvPr/>
        </p:nvSpPr>
        <p:spPr>
          <a:xfrm>
            <a:off x="5962880" y="1042902"/>
            <a:ext cx="5539306" cy="5030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 smtClean="0">
                <a:solidFill>
                  <a:srgbClr val="EC745B"/>
                </a:solidFill>
              </a:rPr>
              <a:t>유니티</a:t>
            </a:r>
            <a:r>
              <a:rPr lang="ko-KR" altLang="en-US" sz="2000" dirty="0" smtClean="0">
                <a:solidFill>
                  <a:srgbClr val="EC745B"/>
                </a:solidFill>
              </a:rPr>
              <a:t> </a:t>
            </a:r>
            <a:r>
              <a:rPr lang="en-US" altLang="ko-KR" sz="2000" dirty="0" smtClean="0">
                <a:solidFill>
                  <a:srgbClr val="EC745B"/>
                </a:solidFill>
              </a:rPr>
              <a:t>C#</a:t>
            </a:r>
            <a:r>
              <a:rPr lang="ko-KR" altLang="en-US" sz="2000" dirty="0" smtClean="0">
                <a:solidFill>
                  <a:srgbClr val="EC745B"/>
                </a:solidFill>
              </a:rPr>
              <a:t>으로 만드는 액션게임</a:t>
            </a:r>
            <a:endParaRPr lang="ko-KR" altLang="en-US" sz="2000" dirty="0">
              <a:solidFill>
                <a:srgbClr val="EC745B"/>
              </a:solidFill>
            </a:endParaRPr>
          </a:p>
        </p:txBody>
      </p:sp>
      <p:sp>
        <p:nvSpPr>
          <p:cNvPr id="6" name="텍스트 개체 틀 1"/>
          <p:cNvSpPr txBox="1">
            <a:spLocks/>
          </p:cNvSpPr>
          <p:nvPr/>
        </p:nvSpPr>
        <p:spPr>
          <a:xfrm>
            <a:off x="9770815" y="3256550"/>
            <a:ext cx="1089689" cy="646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EC745B"/>
                </a:solidFill>
              </a:rPr>
              <a:t>임에딘</a:t>
            </a:r>
            <a:endParaRPr lang="ko-KR" altLang="en-US" sz="2000" dirty="0">
              <a:solidFill>
                <a:srgbClr val="EC745B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3449054"/>
            <a:ext cx="4796589" cy="3408946"/>
          </a:xfrm>
          <a:prstGeom prst="rect">
            <a:avLst/>
          </a:prstGeom>
          <a:blipFill dpi="0" rotWithShape="1">
            <a:blip r:embed="rId2">
              <a:alphaModFix amt="5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6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3154874" y="2899327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6000" b="1" dirty="0" smtClean="0">
                <a:solidFill>
                  <a:schemeClr val="accent3">
                    <a:lumMod val="75000"/>
                  </a:schemeClr>
                </a:solidFill>
              </a:rPr>
              <a:t>두 번째 </a:t>
            </a:r>
            <a:r>
              <a:rPr lang="en-US" altLang="ko-KR" sz="6000" b="1" dirty="0" smtClean="0">
                <a:solidFill>
                  <a:schemeClr val="accent3">
                    <a:lumMod val="75000"/>
                  </a:schemeClr>
                </a:solidFill>
              </a:rPr>
              <a:t>Scene-</a:t>
            </a:r>
            <a:endParaRPr lang="ko-KR" altLang="en-US" sz="6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02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1514028" y="2333174"/>
            <a:ext cx="9412821" cy="17273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ko-KR" sz="3600" dirty="0" smtClean="0">
                <a:solidFill>
                  <a:schemeClr val="accent1"/>
                </a:solidFill>
              </a:rPr>
              <a:t>캐릭터가 </a:t>
            </a:r>
            <a:r>
              <a:rPr lang="ko-KR" altLang="ko-KR" sz="3600" dirty="0">
                <a:solidFill>
                  <a:schemeClr val="accent1"/>
                </a:solidFill>
              </a:rPr>
              <a:t>게임의 대략적인 내용과 컨트롤 방법을 설명해주는 </a:t>
            </a:r>
            <a:r>
              <a:rPr lang="ko-KR" altLang="en-US" sz="3600" dirty="0" err="1" smtClean="0">
                <a:solidFill>
                  <a:schemeClr val="accent1"/>
                </a:solidFill>
              </a:rPr>
              <a:t>튜토리얼로</a:t>
            </a:r>
            <a:r>
              <a:rPr lang="en-US" altLang="ko-KR" sz="3600" dirty="0" smtClean="0">
                <a:solidFill>
                  <a:schemeClr val="accent1"/>
                </a:solidFill>
              </a:rPr>
              <a:t>, </a:t>
            </a:r>
            <a:r>
              <a:rPr lang="ko-KR" altLang="en-US" sz="3600" dirty="0" smtClean="0">
                <a:solidFill>
                  <a:schemeClr val="accent1"/>
                </a:solidFill>
              </a:rPr>
              <a:t>옆으로 지나가는 </a:t>
            </a:r>
            <a:r>
              <a:rPr lang="ko-KR" altLang="ko-KR" sz="3600" dirty="0" err="1" smtClean="0">
                <a:solidFill>
                  <a:schemeClr val="accent1"/>
                </a:solidFill>
              </a:rPr>
              <a:t>대화창을</a:t>
            </a:r>
            <a:r>
              <a:rPr lang="ko-KR" altLang="ko-KR" sz="3600" dirty="0" smtClean="0">
                <a:solidFill>
                  <a:schemeClr val="accent1"/>
                </a:solidFill>
              </a:rPr>
              <a:t> </a:t>
            </a:r>
            <a:r>
              <a:rPr lang="ko-KR" altLang="en-US" sz="3600" dirty="0" smtClean="0">
                <a:solidFill>
                  <a:schemeClr val="accent1"/>
                </a:solidFill>
              </a:rPr>
              <a:t>구현</a:t>
            </a:r>
            <a:endParaRPr lang="ko-KR" altLang="ko-KR" sz="3600" dirty="0">
              <a:solidFill>
                <a:schemeClr val="accent1"/>
              </a:solidFill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4323229" y="679534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>
                <a:solidFill>
                  <a:schemeClr val="accent3">
                    <a:lumMod val="75000"/>
                  </a:schemeClr>
                </a:solidFill>
              </a:rPr>
              <a:t>두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 번째 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Scene-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2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4285521" y="425010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>
                <a:solidFill>
                  <a:schemeClr val="accent3">
                    <a:lumMod val="75000"/>
                  </a:schemeClr>
                </a:solidFill>
              </a:rPr>
              <a:t>두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 번째 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Scene-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241" y="1367163"/>
            <a:ext cx="2590575" cy="5266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869" y="1367163"/>
            <a:ext cx="4970807" cy="5266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71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1514028" y="1480768"/>
            <a:ext cx="9412821" cy="48425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0" dirty="0" err="1">
                <a:solidFill>
                  <a:schemeClr val="accent1"/>
                </a:solidFill>
              </a:rPr>
              <a:t>TextBoxMgr.cs</a:t>
            </a:r>
            <a:endParaRPr lang="en-US" altLang="ko-KR" sz="6000" dirty="0">
              <a:solidFill>
                <a:schemeClr val="accent1"/>
              </a:solidFill>
            </a:endParaRPr>
          </a:p>
          <a:p>
            <a:r>
              <a:rPr lang="en-US" altLang="ko-KR" sz="3600" dirty="0" err="1"/>
              <a:t>TextBoxMgr</a:t>
            </a:r>
            <a:r>
              <a:rPr lang="ko-KR" altLang="ko-KR" sz="3600" dirty="0"/>
              <a:t>은 문장들을 써놓은 </a:t>
            </a:r>
            <a:r>
              <a:rPr lang="en-US" altLang="ko-KR" sz="3600" dirty="0"/>
              <a:t>text</a:t>
            </a:r>
            <a:r>
              <a:rPr lang="ko-KR" altLang="ko-KR" sz="3600" dirty="0"/>
              <a:t>파일을 </a:t>
            </a:r>
            <a:r>
              <a:rPr lang="ko-KR" altLang="ko-KR" sz="3600" dirty="0" err="1"/>
              <a:t>임포트한걸</a:t>
            </a:r>
            <a:r>
              <a:rPr lang="ko-KR" altLang="ko-KR" sz="3600" dirty="0"/>
              <a:t> 불러와 </a:t>
            </a:r>
            <a:r>
              <a:rPr lang="ko-KR" altLang="ko-KR" sz="3600" dirty="0" err="1"/>
              <a:t>엔터</a:t>
            </a:r>
            <a:r>
              <a:rPr lang="ko-KR" altLang="ko-KR" sz="3600" dirty="0"/>
              <a:t> 친 것을 단위로 나눠서 </a:t>
            </a:r>
            <a:r>
              <a:rPr lang="en-US" altLang="ko-KR" sz="3600" dirty="0"/>
              <a:t>string[] </a:t>
            </a:r>
            <a:r>
              <a:rPr lang="en-US" altLang="ko-KR" sz="3600" dirty="0" err="1"/>
              <a:t>textLines</a:t>
            </a:r>
            <a:r>
              <a:rPr lang="ko-KR" altLang="ko-KR" sz="3600" dirty="0"/>
              <a:t>에 넣</a:t>
            </a:r>
            <a:r>
              <a:rPr lang="ko-KR" altLang="en-US" sz="3600" dirty="0"/>
              <a:t>음</a:t>
            </a:r>
            <a:r>
              <a:rPr lang="en-US" altLang="ko-KR" sz="3600" dirty="0"/>
              <a:t>.</a:t>
            </a:r>
          </a:p>
          <a:p>
            <a:r>
              <a:rPr lang="en-US" altLang="ko-KR" sz="3600" dirty="0"/>
              <a:t>Update()</a:t>
            </a:r>
            <a:r>
              <a:rPr lang="ko-KR" altLang="ko-KR" sz="3600" dirty="0"/>
              <a:t>함수에서</a:t>
            </a:r>
            <a:r>
              <a:rPr lang="en-US" altLang="ko-KR" sz="3600" dirty="0"/>
              <a:t>, </a:t>
            </a:r>
            <a:r>
              <a:rPr lang="ko-KR" altLang="ko-KR" sz="3600" dirty="0"/>
              <a:t>만약 </a:t>
            </a:r>
            <a:r>
              <a:rPr lang="ko-KR" altLang="ko-KR" sz="3600" dirty="0" err="1"/>
              <a:t>엔터키로</a:t>
            </a:r>
            <a:r>
              <a:rPr lang="ko-KR" altLang="ko-KR" sz="3600" dirty="0"/>
              <a:t> </a:t>
            </a:r>
            <a:r>
              <a:rPr lang="ko-KR" altLang="ko-KR" sz="3600" dirty="0" err="1"/>
              <a:t>입력값을</a:t>
            </a:r>
            <a:r>
              <a:rPr lang="ko-KR" altLang="ko-KR" sz="3600" dirty="0"/>
              <a:t> 받으면 </a:t>
            </a:r>
            <a:r>
              <a:rPr lang="en-US" altLang="ko-KR" sz="3600" dirty="0" err="1"/>
              <a:t>PlayerDialogCtrl</a:t>
            </a:r>
            <a:r>
              <a:rPr lang="en-US" altLang="ko-KR" sz="3600" dirty="0"/>
              <a:t> </a:t>
            </a:r>
            <a:r>
              <a:rPr lang="ko-KR" altLang="ko-KR" sz="3600" dirty="0"/>
              <a:t>스크립트에 있는 </a:t>
            </a:r>
            <a:r>
              <a:rPr lang="ko-KR" altLang="ko-KR" sz="3600" dirty="0" err="1"/>
              <a:t>코루틴을</a:t>
            </a:r>
            <a:r>
              <a:rPr lang="ko-KR" altLang="ko-KR" sz="3600" dirty="0"/>
              <a:t> 실행시키며</a:t>
            </a:r>
            <a:r>
              <a:rPr lang="en-US" altLang="ko-KR" sz="3600" dirty="0"/>
              <a:t>(</a:t>
            </a:r>
            <a:r>
              <a:rPr lang="ko-KR" altLang="ko-KR" sz="3600" dirty="0"/>
              <a:t>애니메이션 관련</a:t>
            </a:r>
            <a:r>
              <a:rPr lang="en-US" altLang="ko-KR" sz="3600" dirty="0"/>
              <a:t>) </a:t>
            </a:r>
            <a:r>
              <a:rPr lang="ko-KR" altLang="ko-KR" sz="3600" dirty="0"/>
              <a:t>동시에 </a:t>
            </a:r>
            <a:r>
              <a:rPr lang="en-US" altLang="ko-KR" sz="3600" dirty="0" err="1"/>
              <a:t>currentLine</a:t>
            </a:r>
            <a:r>
              <a:rPr lang="en-US" altLang="ko-KR" sz="3600" dirty="0"/>
              <a:t>++</a:t>
            </a:r>
            <a:r>
              <a:rPr lang="ko-KR" altLang="ko-KR" sz="3600" dirty="0"/>
              <a:t>를 한다</a:t>
            </a:r>
            <a:r>
              <a:rPr lang="en-US" altLang="ko-KR" sz="3600" dirty="0"/>
              <a:t>.</a:t>
            </a:r>
            <a:endParaRPr lang="ko-KR" altLang="ko-KR" sz="6000" dirty="0">
              <a:solidFill>
                <a:schemeClr val="accent1"/>
              </a:solidFill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4323229" y="679534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>
                <a:solidFill>
                  <a:schemeClr val="accent3">
                    <a:lumMod val="75000"/>
                  </a:schemeClr>
                </a:solidFill>
              </a:rPr>
              <a:t>두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 번째 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Scene-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3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1467533" y="1216334"/>
            <a:ext cx="9412821" cy="53447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4000" dirty="0" err="1" smtClean="0">
                <a:solidFill>
                  <a:schemeClr val="accent1"/>
                </a:solidFill>
              </a:rPr>
              <a:t>TextBoxCtrl.cs</a:t>
            </a:r>
            <a:endParaRPr lang="en-US" altLang="ko-KR" sz="4000" dirty="0" smtClean="0">
              <a:solidFill>
                <a:schemeClr val="accent1"/>
              </a:solidFill>
            </a:endParaRPr>
          </a:p>
          <a:p>
            <a:r>
              <a:rPr lang="ko-KR" altLang="ko-KR" sz="3200" dirty="0" smtClean="0"/>
              <a:t>만약 </a:t>
            </a:r>
            <a:r>
              <a:rPr lang="en-US" altLang="ko-KR" sz="3200" dirty="0" err="1"/>
              <a:t>currentLine</a:t>
            </a:r>
            <a:r>
              <a:rPr lang="ko-KR" altLang="ko-KR" sz="3200" dirty="0"/>
              <a:t>이 문장 배열의 마지막까지 갔을 때 </a:t>
            </a:r>
            <a:r>
              <a:rPr lang="ko-KR" altLang="ko-KR" sz="3200" dirty="0" err="1"/>
              <a:t>대화창을</a:t>
            </a:r>
            <a:r>
              <a:rPr lang="ko-KR" altLang="ko-KR" sz="3200" dirty="0"/>
              <a:t> 안보이게 하며 동시에 게임을 실행할 수 있는 </a:t>
            </a:r>
            <a:r>
              <a:rPr lang="ko-KR" altLang="ko-KR" sz="3200" dirty="0" err="1"/>
              <a:t>씬으로</a:t>
            </a:r>
            <a:r>
              <a:rPr lang="ko-KR" altLang="ko-KR" sz="3200" dirty="0"/>
              <a:t> 넘어가게 하는 함수인 </a:t>
            </a:r>
            <a:r>
              <a:rPr lang="en-US" altLang="ko-KR" sz="3200" dirty="0" err="1"/>
              <a:t>DisableTextBox</a:t>
            </a:r>
            <a:r>
              <a:rPr lang="en-US" altLang="ko-KR" sz="3200" dirty="0"/>
              <a:t>()</a:t>
            </a:r>
            <a:r>
              <a:rPr lang="ko-KR" altLang="ko-KR" sz="3200" dirty="0"/>
              <a:t>를 </a:t>
            </a:r>
            <a:r>
              <a:rPr lang="ko-KR" altLang="ko-KR" sz="3200" dirty="0" smtClean="0"/>
              <a:t>호출한</a:t>
            </a:r>
            <a:r>
              <a:rPr lang="ko-KR" altLang="en-US" sz="3200" dirty="0" smtClean="0"/>
              <a:t>다</a:t>
            </a:r>
            <a:r>
              <a:rPr lang="en-US" altLang="ko-KR" sz="3200" dirty="0" smtClean="0"/>
              <a:t>.</a:t>
            </a:r>
          </a:p>
          <a:p>
            <a:r>
              <a:rPr lang="ko-KR" altLang="ko-KR" sz="3200" dirty="0" smtClean="0"/>
              <a:t>이 </a:t>
            </a:r>
            <a:r>
              <a:rPr lang="ko-KR" altLang="ko-KR" sz="3200" dirty="0"/>
              <a:t>스크립트에는 코루틴함수가 하나 </a:t>
            </a:r>
            <a:r>
              <a:rPr lang="ko-KR" altLang="ko-KR" sz="3200" dirty="0" smtClean="0"/>
              <a:t>더</a:t>
            </a:r>
            <a:r>
              <a:rPr lang="en-US" altLang="ko-KR" sz="3200" dirty="0" smtClean="0"/>
              <a:t> </a:t>
            </a:r>
            <a:r>
              <a:rPr lang="ko-KR" altLang="ko-KR" sz="3200" dirty="0" smtClean="0"/>
              <a:t>있는데</a:t>
            </a:r>
            <a:r>
              <a:rPr lang="en-US" altLang="ko-KR" sz="3200" dirty="0"/>
              <a:t>, </a:t>
            </a:r>
            <a:r>
              <a:rPr lang="ko-KR" altLang="ko-KR" sz="3200" dirty="0"/>
              <a:t>바로 문장을 받았을 때 </a:t>
            </a:r>
            <a:r>
              <a:rPr lang="en-US" altLang="ko-KR" sz="3200" dirty="0" err="1"/>
              <a:t>foreach</a:t>
            </a:r>
            <a:r>
              <a:rPr lang="ko-KR" altLang="ko-KR" sz="3200" dirty="0"/>
              <a:t>를 통해 문장 내의 글자들을 배열로 넣게 되어 화면에 띄워지는 </a:t>
            </a:r>
            <a:r>
              <a:rPr lang="en-US" altLang="ko-KR" sz="3200" dirty="0"/>
              <a:t>Text</a:t>
            </a:r>
            <a:r>
              <a:rPr lang="ko-KR" altLang="ko-KR" sz="3200" dirty="0"/>
              <a:t>가 글자 하나하나를 띄우되 그 간격을 </a:t>
            </a:r>
            <a:r>
              <a:rPr lang="en-US" altLang="ko-KR" sz="3200" dirty="0"/>
              <a:t>yield return null</a:t>
            </a:r>
            <a:r>
              <a:rPr lang="ko-KR" altLang="ko-KR" sz="3200" dirty="0"/>
              <a:t>을 사용하여 한 프레임이 지나갔을 때 실행하도록 한다</a:t>
            </a:r>
            <a:r>
              <a:rPr lang="en-US" altLang="ko-KR" sz="3200" dirty="0" smtClean="0"/>
              <a:t>.</a:t>
            </a:r>
            <a:endParaRPr lang="ko-KR" altLang="ko-KR" sz="3200" dirty="0">
              <a:solidFill>
                <a:schemeClr val="accent1"/>
              </a:solidFill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4323229" y="528705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>
                <a:solidFill>
                  <a:schemeClr val="accent3">
                    <a:lumMod val="75000"/>
                  </a:schemeClr>
                </a:solidFill>
              </a:rPr>
              <a:t>두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 번째 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Scene-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41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4338727" y="338571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>
                <a:solidFill>
                  <a:schemeClr val="accent3">
                    <a:lumMod val="75000"/>
                  </a:schemeClr>
                </a:solidFill>
              </a:rPr>
              <a:t>두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 번째 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Scene-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0" y="211342"/>
            <a:ext cx="12020951" cy="6563396"/>
          </a:xfrm>
          <a:prstGeom prst="rect">
            <a:avLst/>
          </a:prstGeom>
        </p:spPr>
      </p:pic>
      <p:sp>
        <p:nvSpPr>
          <p:cNvPr id="8" name="텍스트 개체 틀 2"/>
          <p:cNvSpPr txBox="1">
            <a:spLocks/>
          </p:cNvSpPr>
          <p:nvPr/>
        </p:nvSpPr>
        <p:spPr>
          <a:xfrm>
            <a:off x="7965919" y="5452217"/>
            <a:ext cx="3555522" cy="7749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3600" dirty="0" err="1" smtClean="0">
                <a:solidFill>
                  <a:schemeClr val="accent1"/>
                </a:solidFill>
              </a:rPr>
              <a:t>TextBoxMgr.cs</a:t>
            </a:r>
            <a:endParaRPr lang="en-US" altLang="ko-KR" sz="3600" dirty="0" smtClean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919" y="4258018"/>
            <a:ext cx="34480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1591519" y="1658319"/>
            <a:ext cx="9412821" cy="44020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3600" dirty="0" err="1" smtClean="0">
                <a:solidFill>
                  <a:schemeClr val="accent1"/>
                </a:solidFill>
              </a:rPr>
              <a:t>PlayerDialogCtrl.cs</a:t>
            </a:r>
            <a:endParaRPr lang="en-US" altLang="ko-KR" sz="3600" dirty="0" smtClean="0">
              <a:solidFill>
                <a:schemeClr val="accent1"/>
              </a:solidFill>
            </a:endParaRPr>
          </a:p>
          <a:p>
            <a:pPr lvl="0"/>
            <a:endParaRPr lang="en-US" altLang="ko-KR" sz="3600" dirty="0" smtClean="0">
              <a:solidFill>
                <a:schemeClr val="accent1"/>
              </a:solidFill>
            </a:endParaRPr>
          </a:p>
          <a:p>
            <a:r>
              <a:rPr lang="ko-KR" altLang="ko-KR" dirty="0" err="1"/>
              <a:t>코루틴</a:t>
            </a:r>
            <a:r>
              <a:rPr lang="ko-KR" altLang="ko-KR" dirty="0"/>
              <a:t> 함수와 </a:t>
            </a:r>
            <a:r>
              <a:rPr lang="en-US" altLang="ko-KR" dirty="0"/>
              <a:t>switch</a:t>
            </a:r>
            <a:r>
              <a:rPr lang="ko-KR" altLang="ko-KR" dirty="0"/>
              <a:t>문을 이용하여 캐릭터가 대화에 따른 애니메이션 상태를 변화시켜준다</a:t>
            </a:r>
            <a:r>
              <a:rPr lang="en-US" altLang="ko-KR" dirty="0"/>
              <a:t>. </a:t>
            </a:r>
          </a:p>
          <a:p>
            <a:r>
              <a:rPr lang="ko-KR" altLang="ko-KR" dirty="0" smtClean="0"/>
              <a:t>바로 </a:t>
            </a:r>
            <a:r>
              <a:rPr lang="ko-KR" altLang="ko-KR" dirty="0"/>
              <a:t>다음의 </a:t>
            </a:r>
            <a:r>
              <a:rPr lang="en-US" altLang="ko-KR" dirty="0"/>
              <a:t>if</a:t>
            </a:r>
            <a:r>
              <a:rPr lang="ko-KR" altLang="ko-KR" dirty="0"/>
              <a:t>문에서 가만히 있는 애니메이션이 아닌 </a:t>
            </a:r>
            <a:r>
              <a:rPr lang="ko-KR" altLang="ko-KR" dirty="0" smtClean="0"/>
              <a:t>상태일</a:t>
            </a:r>
            <a:r>
              <a:rPr lang="en-US" altLang="ko-KR" dirty="0" smtClean="0"/>
              <a:t> </a:t>
            </a:r>
            <a:r>
              <a:rPr lang="ko-KR" altLang="ko-KR" dirty="0" smtClean="0"/>
              <a:t>때</a:t>
            </a:r>
            <a:r>
              <a:rPr lang="en-US" altLang="ko-KR" dirty="0"/>
              <a:t>(if</a:t>
            </a:r>
            <a:r>
              <a:rPr lang="ko-KR" altLang="ko-KR" dirty="0"/>
              <a:t>첫번째</a:t>
            </a:r>
            <a:r>
              <a:rPr lang="en-US" altLang="ko-KR" dirty="0"/>
              <a:t>) </a:t>
            </a:r>
            <a:r>
              <a:rPr lang="ko-KR" altLang="ko-KR" dirty="0"/>
              <a:t>그 애니메이션이 </a:t>
            </a:r>
            <a:r>
              <a:rPr lang="ko-KR" altLang="ko-KR" dirty="0" smtClean="0"/>
              <a:t>끝나야</a:t>
            </a:r>
            <a:r>
              <a:rPr lang="en-US" altLang="ko-KR" dirty="0" smtClean="0"/>
              <a:t> </a:t>
            </a:r>
            <a:r>
              <a:rPr lang="en-US" altLang="ko-KR" dirty="0"/>
              <a:t>(if</a:t>
            </a:r>
            <a:r>
              <a:rPr lang="ko-KR" altLang="ko-KR" dirty="0"/>
              <a:t>두번째</a:t>
            </a:r>
            <a:r>
              <a:rPr lang="en-US" altLang="ko-KR" dirty="0"/>
              <a:t>) </a:t>
            </a:r>
            <a:r>
              <a:rPr lang="ko-KR" altLang="ko-KR" dirty="0"/>
              <a:t>그 애니메이션을 </a:t>
            </a:r>
            <a:r>
              <a:rPr lang="en-US" altLang="ko-KR" dirty="0"/>
              <a:t>false</a:t>
            </a:r>
            <a:r>
              <a:rPr lang="ko-KR" altLang="ko-KR" dirty="0"/>
              <a:t>로 해야하지만</a:t>
            </a:r>
            <a:r>
              <a:rPr lang="en-US" altLang="ko-KR" dirty="0"/>
              <a:t> Debug</a:t>
            </a:r>
            <a:r>
              <a:rPr lang="ko-KR" altLang="ko-KR" dirty="0"/>
              <a:t>를 해보니 </a:t>
            </a:r>
            <a:r>
              <a:rPr lang="en-US" altLang="ko-KR" dirty="0"/>
              <a:t>true</a:t>
            </a:r>
            <a:r>
              <a:rPr lang="ko-KR" altLang="ko-KR" dirty="0"/>
              <a:t>와 </a:t>
            </a:r>
            <a:r>
              <a:rPr lang="en-US" altLang="ko-KR" dirty="0"/>
              <a:t>false</a:t>
            </a:r>
            <a:r>
              <a:rPr lang="ko-KR" altLang="ko-KR" dirty="0"/>
              <a:t>를 계속 </a:t>
            </a:r>
            <a:r>
              <a:rPr lang="ko-KR" altLang="ko-KR" dirty="0" smtClean="0"/>
              <a:t>반복</a:t>
            </a:r>
            <a:r>
              <a:rPr lang="ko-KR" altLang="en-US" dirty="0" smtClean="0"/>
              <a:t>해서 </a:t>
            </a:r>
            <a:r>
              <a:rPr lang="ko-KR" altLang="en-US" dirty="0" err="1" smtClean="0"/>
              <a:t>코루틴</a:t>
            </a:r>
            <a:r>
              <a:rPr lang="ko-KR" altLang="en-US" dirty="0" smtClean="0"/>
              <a:t> 활용</a:t>
            </a:r>
            <a:endParaRPr lang="en-US" altLang="ko-KR" dirty="0" smtClean="0"/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4338727" y="338571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>
                <a:solidFill>
                  <a:schemeClr val="accent3">
                    <a:lumMod val="75000"/>
                  </a:schemeClr>
                </a:solidFill>
              </a:rPr>
              <a:t>두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 번째 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Scene-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18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231937" y="631858"/>
            <a:ext cx="4406325" cy="7749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3600" dirty="0" err="1" smtClean="0">
                <a:solidFill>
                  <a:schemeClr val="accent1"/>
                </a:solidFill>
              </a:rPr>
              <a:t>PlayerDialogCtrl.cs</a:t>
            </a:r>
            <a:endParaRPr lang="en-US" altLang="ko-KR" sz="3600" dirty="0" smtClean="0">
              <a:solidFill>
                <a:schemeClr val="accent1"/>
              </a:solidFill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4329300" y="200670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>
                <a:solidFill>
                  <a:schemeClr val="accent3">
                    <a:lumMod val="75000"/>
                  </a:schemeClr>
                </a:solidFill>
              </a:rPr>
              <a:t>두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 번째 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Scene-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452" y="1376313"/>
            <a:ext cx="5324011" cy="5243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7" y="1376313"/>
            <a:ext cx="6506515" cy="52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8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157154" y="751462"/>
            <a:ext cx="4406325" cy="7749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3600" dirty="0" err="1" smtClean="0">
                <a:solidFill>
                  <a:schemeClr val="accent1"/>
                </a:solidFill>
              </a:rPr>
              <a:t>PlayerDialogCtrl.cs</a:t>
            </a:r>
            <a:endParaRPr lang="en-US" altLang="ko-KR" sz="3600" dirty="0" smtClean="0">
              <a:solidFill>
                <a:schemeClr val="accent1"/>
              </a:solidFill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4329300" y="200670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>
                <a:solidFill>
                  <a:schemeClr val="accent3">
                    <a:lumMod val="75000"/>
                  </a:schemeClr>
                </a:solidFill>
              </a:rPr>
              <a:t>두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 번째 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Scene-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53" y="1389539"/>
            <a:ext cx="5324011" cy="5243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163" y="1301979"/>
            <a:ext cx="5921103" cy="53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4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336885" y="1122452"/>
            <a:ext cx="11742820" cy="56152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3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</a:t>
            </a:r>
            <a:r>
              <a:rPr lang="ko-KR" altLang="en-US" sz="3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번째 스테이지 </a:t>
            </a:r>
            <a:r>
              <a:rPr lang="en-US" altLang="ko-KR" sz="3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== n</a:t>
            </a:r>
            <a:r>
              <a:rPr lang="ko-KR" altLang="en-US" sz="3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학년</a:t>
            </a:r>
            <a:endParaRPr lang="en-US" altLang="ko-KR" sz="36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ko-KR" altLang="en-US" sz="3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필요한 게임 오브젝트들 </a:t>
            </a:r>
            <a:r>
              <a:rPr lang="en-US" altLang="ko-KR" sz="36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ko-KR" sz="3600" dirty="0" smtClean="0">
                <a:solidFill>
                  <a:schemeClr val="accent1"/>
                </a:solidFill>
              </a:rPr>
              <a:t>1)Main Camera, Player, Enemy(+Eyes), Terrain(or Plane), </a:t>
            </a:r>
            <a:r>
              <a:rPr lang="ko-KR" altLang="en-US" sz="3600" dirty="0">
                <a:solidFill>
                  <a:schemeClr val="accent1"/>
                </a:solidFill>
              </a:rPr>
              <a:t>필드 위의 정적인 물체들</a:t>
            </a:r>
            <a:endParaRPr lang="en-US" altLang="ko-KR" sz="3600" dirty="0">
              <a:solidFill>
                <a:schemeClr val="accent1"/>
              </a:solidFill>
            </a:endParaRPr>
          </a:p>
          <a:p>
            <a:pPr marL="0" lvl="0" indent="0">
              <a:buNone/>
            </a:pPr>
            <a:r>
              <a:rPr lang="en-US" altLang="ko-KR" sz="3600" dirty="0" smtClean="0">
                <a:solidFill>
                  <a:schemeClr val="accent1"/>
                </a:solidFill>
              </a:rPr>
              <a:t>2) </a:t>
            </a:r>
            <a:r>
              <a:rPr lang="en-US" altLang="ko-KR" sz="3600" dirty="0" err="1" smtClean="0">
                <a:solidFill>
                  <a:schemeClr val="accent1"/>
                </a:solidFill>
              </a:rPr>
              <a:t>NextStageCanvas</a:t>
            </a:r>
            <a:r>
              <a:rPr lang="en-US" altLang="ko-KR" sz="3600" dirty="0" smtClean="0">
                <a:solidFill>
                  <a:schemeClr val="accent1"/>
                </a:solidFill>
              </a:rPr>
              <a:t>(</a:t>
            </a:r>
            <a:r>
              <a:rPr lang="ko-KR" altLang="en-US" sz="3600" dirty="0">
                <a:solidFill>
                  <a:schemeClr val="accent1"/>
                </a:solidFill>
              </a:rPr>
              <a:t>게임 </a:t>
            </a:r>
            <a:r>
              <a:rPr lang="ko-KR" altLang="en-US" sz="3600" dirty="0" err="1">
                <a:solidFill>
                  <a:schemeClr val="accent1"/>
                </a:solidFill>
              </a:rPr>
              <a:t>클리어</a:t>
            </a:r>
            <a:r>
              <a:rPr lang="ko-KR" altLang="en-US" sz="3600" dirty="0">
                <a:solidFill>
                  <a:schemeClr val="accent1"/>
                </a:solidFill>
              </a:rPr>
              <a:t> 후 </a:t>
            </a:r>
            <a:r>
              <a:rPr lang="en-US" altLang="ko-KR" sz="3600" dirty="0">
                <a:solidFill>
                  <a:schemeClr val="accent1"/>
                </a:solidFill>
              </a:rPr>
              <a:t>Portal</a:t>
            </a:r>
            <a:r>
              <a:rPr lang="ko-KR" altLang="en-US" sz="3600" dirty="0">
                <a:solidFill>
                  <a:schemeClr val="accent1"/>
                </a:solidFill>
              </a:rPr>
              <a:t>에 가면 </a:t>
            </a:r>
            <a:r>
              <a:rPr lang="ko-KR" altLang="en-US" sz="3600" dirty="0" smtClean="0">
                <a:solidFill>
                  <a:schemeClr val="accent1"/>
                </a:solidFill>
              </a:rPr>
              <a:t>띄움</a:t>
            </a:r>
            <a:r>
              <a:rPr lang="en-US" altLang="ko-KR" sz="3600" dirty="0" smtClean="0">
                <a:solidFill>
                  <a:schemeClr val="accent1"/>
                </a:solidFill>
              </a:rPr>
              <a:t>),</a:t>
            </a:r>
          </a:p>
          <a:p>
            <a:pPr marL="0" lvl="0" indent="0">
              <a:buNone/>
            </a:pPr>
            <a:r>
              <a:rPr lang="en-US" altLang="ko-KR" sz="3600" dirty="0" smtClean="0">
                <a:solidFill>
                  <a:schemeClr val="accent1"/>
                </a:solidFill>
              </a:rPr>
              <a:t>    </a:t>
            </a:r>
            <a:r>
              <a:rPr lang="en-US" altLang="ko-KR" sz="3600" dirty="0" err="1" smtClean="0">
                <a:solidFill>
                  <a:schemeClr val="accent1"/>
                </a:solidFill>
              </a:rPr>
              <a:t>CanvasPause</a:t>
            </a:r>
            <a:r>
              <a:rPr lang="en-US" altLang="ko-KR" sz="3600" dirty="0">
                <a:solidFill>
                  <a:schemeClr val="accent1"/>
                </a:solidFill>
              </a:rPr>
              <a:t>(</a:t>
            </a:r>
            <a:r>
              <a:rPr lang="ko-KR" altLang="en-US" sz="3600" dirty="0" smtClean="0">
                <a:solidFill>
                  <a:schemeClr val="accent1"/>
                </a:solidFill>
              </a:rPr>
              <a:t>일시정지버튼 누르면 띄움</a:t>
            </a:r>
            <a:r>
              <a:rPr lang="en-US" altLang="ko-KR" sz="3600" dirty="0" smtClean="0">
                <a:solidFill>
                  <a:schemeClr val="accent1"/>
                </a:solidFill>
              </a:rPr>
              <a:t>),</a:t>
            </a:r>
          </a:p>
          <a:p>
            <a:pPr marL="0" lvl="0" indent="0">
              <a:buNone/>
            </a:pPr>
            <a:r>
              <a:rPr lang="en-US" altLang="ko-KR" sz="3600" dirty="0" smtClean="0">
                <a:solidFill>
                  <a:schemeClr val="accent1"/>
                </a:solidFill>
              </a:rPr>
              <a:t>    Canvas(</a:t>
            </a:r>
            <a:r>
              <a:rPr lang="ko-KR" altLang="en-US" sz="3600" dirty="0" smtClean="0">
                <a:solidFill>
                  <a:schemeClr val="accent1"/>
                </a:solidFill>
              </a:rPr>
              <a:t>게임 </a:t>
            </a:r>
            <a:r>
              <a:rPr lang="ko-KR" altLang="en-US" sz="3600" dirty="0">
                <a:solidFill>
                  <a:schemeClr val="accent1"/>
                </a:solidFill>
              </a:rPr>
              <a:t>스테이지가 몇 </a:t>
            </a:r>
            <a:r>
              <a:rPr lang="ko-KR" altLang="en-US" sz="3600" dirty="0" err="1">
                <a:solidFill>
                  <a:schemeClr val="accent1"/>
                </a:solidFill>
              </a:rPr>
              <a:t>번째인지와</a:t>
            </a:r>
            <a:r>
              <a:rPr lang="ko-KR" altLang="en-US" sz="3600" dirty="0">
                <a:solidFill>
                  <a:schemeClr val="accent1"/>
                </a:solidFill>
              </a:rPr>
              <a:t> </a:t>
            </a:r>
            <a:r>
              <a:rPr lang="ko-KR" altLang="en-US" sz="3600" dirty="0" err="1" smtClean="0">
                <a:solidFill>
                  <a:schemeClr val="accent1"/>
                </a:solidFill>
              </a:rPr>
              <a:t>멘탈게이지바</a:t>
            </a:r>
            <a:endParaRPr lang="en-US" altLang="ko-KR" sz="3600" dirty="0" smtClean="0">
              <a:solidFill>
                <a:schemeClr val="accent1"/>
              </a:solidFill>
            </a:endParaRPr>
          </a:p>
          <a:p>
            <a:pPr marL="0" lvl="0" indent="0">
              <a:buNone/>
            </a:pPr>
            <a:r>
              <a:rPr lang="en-US" altLang="ko-KR" sz="3600" dirty="0">
                <a:solidFill>
                  <a:schemeClr val="accent1"/>
                </a:solidFill>
              </a:rPr>
              <a:t> </a:t>
            </a:r>
            <a:r>
              <a:rPr lang="en-US" altLang="ko-KR" sz="3600" dirty="0" smtClean="0">
                <a:solidFill>
                  <a:schemeClr val="accent1"/>
                </a:solidFill>
              </a:rPr>
              <a:t>                                (</a:t>
            </a:r>
            <a:r>
              <a:rPr lang="en-US" altLang="ko-KR" sz="3600" dirty="0" err="1">
                <a:solidFill>
                  <a:schemeClr val="accent1"/>
                </a:solidFill>
              </a:rPr>
              <a:t>LifeBar</a:t>
            </a:r>
            <a:r>
              <a:rPr lang="en-US" altLang="ko-KR" sz="3600" dirty="0">
                <a:solidFill>
                  <a:schemeClr val="accent1"/>
                </a:solidFill>
              </a:rPr>
              <a:t>) </a:t>
            </a:r>
            <a:r>
              <a:rPr lang="ko-KR" altLang="en-US" sz="3600" dirty="0">
                <a:solidFill>
                  <a:schemeClr val="accent1"/>
                </a:solidFill>
              </a:rPr>
              <a:t>그리고 일시정지버튼</a:t>
            </a:r>
            <a:r>
              <a:rPr lang="en-US" altLang="ko-KR" sz="3600" dirty="0" smtClean="0">
                <a:solidFill>
                  <a:schemeClr val="accent1"/>
                </a:solidFill>
              </a:rPr>
              <a:t>)</a:t>
            </a:r>
          </a:p>
          <a:p>
            <a:pPr marL="0" lvl="0" indent="0">
              <a:buNone/>
            </a:pPr>
            <a:r>
              <a:rPr lang="ko-KR" altLang="en-US" sz="3600" dirty="0" smtClean="0">
                <a:solidFill>
                  <a:schemeClr val="accent1"/>
                </a:solidFill>
              </a:rPr>
              <a:t>그리고 각 </a:t>
            </a:r>
            <a:r>
              <a:rPr lang="ko-KR" altLang="en-US" sz="3600" dirty="0" err="1" smtClean="0">
                <a:solidFill>
                  <a:schemeClr val="accent1"/>
                </a:solidFill>
              </a:rPr>
              <a:t>캔버스마다</a:t>
            </a:r>
            <a:r>
              <a:rPr lang="ko-KR" altLang="en-US" sz="3600" dirty="0" smtClean="0">
                <a:solidFill>
                  <a:schemeClr val="accent1"/>
                </a:solidFill>
              </a:rPr>
              <a:t> </a:t>
            </a:r>
            <a:r>
              <a:rPr lang="ko-KR" altLang="en-US" sz="3600" dirty="0" err="1" smtClean="0">
                <a:solidFill>
                  <a:schemeClr val="accent1"/>
                </a:solidFill>
              </a:rPr>
              <a:t>차일드화된</a:t>
            </a:r>
            <a:r>
              <a:rPr lang="ko-KR" altLang="en-US" sz="3600" dirty="0" smtClean="0">
                <a:solidFill>
                  <a:schemeClr val="accent1"/>
                </a:solidFill>
              </a:rPr>
              <a:t> 버튼들</a:t>
            </a:r>
            <a:endParaRPr lang="en-US" altLang="ko-KR" sz="3600" dirty="0" smtClean="0">
              <a:solidFill>
                <a:schemeClr val="accent1"/>
              </a:solidFill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3337699" y="434824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게임 플레이 화면 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Scene-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56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861771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구현하고자 하는 게임의 내용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2493092" y="3151377"/>
            <a:ext cx="7781208" cy="15893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 smtClean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『</a:t>
            </a:r>
            <a:r>
              <a:rPr lang="ko-KR" altLang="en-US" sz="3200" dirty="0" smtClean="0">
                <a:solidFill>
                  <a:srgbClr val="496F74"/>
                </a:solidFill>
              </a:rPr>
              <a:t>랜덤으로 생성되는 </a:t>
            </a:r>
            <a:r>
              <a:rPr lang="en-US" altLang="ko-KR" sz="3200" dirty="0" smtClean="0">
                <a:solidFill>
                  <a:srgbClr val="496F74"/>
                </a:solidFill>
              </a:rPr>
              <a:t>3D </a:t>
            </a:r>
            <a:r>
              <a:rPr lang="ko-KR" altLang="en-US" sz="3200" dirty="0" smtClean="0">
                <a:solidFill>
                  <a:srgbClr val="496F74"/>
                </a:solidFill>
              </a:rPr>
              <a:t>필드 위에서</a:t>
            </a:r>
            <a:endParaRPr lang="en-US" altLang="ko-KR" sz="3200" dirty="0" smtClean="0">
              <a:solidFill>
                <a:srgbClr val="496F74"/>
              </a:solidFill>
            </a:endParaRPr>
          </a:p>
          <a:p>
            <a:pPr marL="0" indent="0">
              <a:buNone/>
            </a:pPr>
            <a:r>
              <a:rPr lang="ko-KR" altLang="en-US" sz="3200" dirty="0" smtClean="0">
                <a:solidFill>
                  <a:srgbClr val="496F74"/>
                </a:solidFill>
              </a:rPr>
              <a:t>공대생이 학점을 채워나가며 클리어하기</a:t>
            </a:r>
            <a:r>
              <a:rPr lang="en-US" altLang="ko-KR" sz="3200" dirty="0" smtClean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3200" dirty="0">
              <a:solidFill>
                <a:srgbClr val="496F74"/>
              </a:solidFill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2493092" y="3946042"/>
            <a:ext cx="7781208" cy="15893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 smtClean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3200" dirty="0" smtClean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3200" dirty="0" smtClean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3200" dirty="0" smtClean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스테이지 </a:t>
            </a:r>
            <a:r>
              <a:rPr lang="en-US" altLang="ko-KR" sz="2400" dirty="0" smtClean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(1~4</a:t>
            </a:r>
            <a:r>
              <a:rPr lang="ko-KR" altLang="en-US" sz="2400" dirty="0" smtClean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학년</a:t>
            </a:r>
            <a:r>
              <a:rPr lang="en-US" altLang="ko-KR" sz="2400" dirty="0" smtClean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3200" dirty="0" smtClean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3200" dirty="0" smtClean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캐릭터 </a:t>
            </a:r>
            <a:r>
              <a:rPr lang="en-US" altLang="ko-KR" sz="3200" dirty="0" smtClean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3200" dirty="0" smtClean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 대학교의 </a:t>
            </a:r>
            <a:r>
              <a:rPr lang="ko-KR" altLang="en-US" sz="3200" dirty="0" err="1" smtClean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컴공과</a:t>
            </a:r>
            <a:r>
              <a:rPr lang="ko-KR" altLang="en-US" sz="3200" dirty="0" smtClean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 smtClean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3200" dirty="0" smtClean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학년</a:t>
            </a:r>
            <a:endParaRPr lang="en-US" altLang="ko-KR" sz="3200" dirty="0" smtClean="0">
              <a:solidFill>
                <a:srgbClr val="496F7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3200" dirty="0" smtClean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3200" dirty="0" smtClean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획득해야 하는 것 </a:t>
            </a:r>
            <a:r>
              <a:rPr lang="en-US" altLang="ko-KR" sz="3200" dirty="0" smtClean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3200" dirty="0" smtClean="0">
                <a:solidFill>
                  <a:srgbClr val="496F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학점 아이콘</a:t>
            </a:r>
            <a:endParaRPr lang="en-US" altLang="ko-KR" sz="3200" dirty="0" smtClean="0">
              <a:solidFill>
                <a:srgbClr val="496F7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3200" dirty="0">
              <a:solidFill>
                <a:srgbClr val="496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54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L 0.00247 -0.1567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320843" y="1242769"/>
            <a:ext cx="11742820" cy="56152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en-US" sz="3600" dirty="0" smtClean="0">
                <a:solidFill>
                  <a:schemeClr val="accent1">
                    <a:lumMod val="75000"/>
                  </a:schemeClr>
                </a:solidFill>
              </a:rPr>
              <a:t>첫 번째</a:t>
            </a:r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sz="3600" dirty="0" smtClean="0">
                <a:solidFill>
                  <a:schemeClr val="accent1">
                    <a:lumMod val="75000"/>
                  </a:schemeClr>
                </a:solidFill>
              </a:rPr>
              <a:t>두 번째 </a:t>
            </a:r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Scene</a:t>
            </a:r>
            <a:r>
              <a:rPr lang="ko-KR" altLang="en-US" sz="3600" dirty="0" smtClean="0">
                <a:solidFill>
                  <a:schemeClr val="accent1">
                    <a:lumMod val="75000"/>
                  </a:schemeClr>
                </a:solidFill>
              </a:rPr>
              <a:t>과 달리 캐릭터를 따라 움직이는</a:t>
            </a:r>
            <a:endParaRPr lang="en-US" altLang="ko-KR" sz="3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0" indent="0">
              <a:buNone/>
            </a:pPr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3600" dirty="0" smtClean="0">
                <a:solidFill>
                  <a:schemeClr val="accent1">
                    <a:lumMod val="75000"/>
                  </a:schemeClr>
                </a:solidFill>
              </a:rPr>
              <a:t>카메라에 대해 </a:t>
            </a:r>
            <a:r>
              <a:rPr lang="en-US" altLang="ko-KR" sz="3600" dirty="0" err="1" smtClean="0">
                <a:solidFill>
                  <a:schemeClr val="accent1">
                    <a:lumMod val="75000"/>
                  </a:schemeClr>
                </a:solidFill>
              </a:rPr>
              <a:t>FollowCam.cs</a:t>
            </a:r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3600" dirty="0" smtClean="0">
                <a:solidFill>
                  <a:schemeClr val="accent1">
                    <a:lumMod val="75000"/>
                  </a:schemeClr>
                </a:solidFill>
              </a:rPr>
              <a:t>스크립트가 필요</a:t>
            </a:r>
            <a:endParaRPr lang="en-US" altLang="ko-KR" sz="3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0" indent="0">
              <a:buNone/>
            </a:pPr>
            <a:endParaRPr lang="en-US" altLang="ko-KR" sz="36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3600" dirty="0" smtClean="0">
                <a:solidFill>
                  <a:schemeClr val="accent1">
                    <a:lumMod val="75000"/>
                  </a:schemeClr>
                </a:solidFill>
              </a:rPr>
              <a:t>배경음악 </a:t>
            </a:r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: Player</a:t>
            </a:r>
            <a:r>
              <a:rPr lang="ko-KR" altLang="en-US" sz="3600" dirty="0" smtClean="0">
                <a:solidFill>
                  <a:schemeClr val="accent1">
                    <a:lumMod val="75000"/>
                  </a:schemeClr>
                </a:solidFill>
              </a:rPr>
              <a:t>에 이미 </a:t>
            </a:r>
            <a:r>
              <a:rPr lang="en-US" altLang="ko-KR" sz="3600" dirty="0" err="1" smtClean="0">
                <a:solidFill>
                  <a:schemeClr val="accent1">
                    <a:lumMod val="75000"/>
                  </a:schemeClr>
                </a:solidFill>
              </a:rPr>
              <a:t>AudioSource</a:t>
            </a:r>
            <a:r>
              <a:rPr lang="ko-KR" altLang="en-US" sz="3600" dirty="0" smtClean="0">
                <a:solidFill>
                  <a:schemeClr val="accent1">
                    <a:lumMod val="75000"/>
                  </a:schemeClr>
                </a:solidFill>
              </a:rPr>
              <a:t>로 코인 효과음이 존재하기 때문에 게임 실행 중에 </a:t>
            </a:r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Player</a:t>
            </a:r>
            <a:r>
              <a:rPr lang="ko-KR" altLang="en-US" sz="3600" dirty="0" smtClean="0">
                <a:solidFill>
                  <a:schemeClr val="accent1">
                    <a:lumMod val="75000"/>
                  </a:schemeClr>
                </a:solidFill>
              </a:rPr>
              <a:t>을 따라가는 </a:t>
            </a:r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Main Camera</a:t>
            </a:r>
            <a:r>
              <a:rPr lang="ko-KR" altLang="en-US" sz="3600" dirty="0" smtClean="0">
                <a:solidFill>
                  <a:schemeClr val="accent1">
                    <a:lumMod val="75000"/>
                  </a:schemeClr>
                </a:solidFill>
              </a:rPr>
              <a:t>에 게임의 배경음악을 </a:t>
            </a:r>
            <a:r>
              <a:rPr lang="en-US" altLang="ko-KR" sz="3600" dirty="0" err="1" smtClean="0">
                <a:solidFill>
                  <a:schemeClr val="accent1">
                    <a:lumMod val="75000"/>
                  </a:schemeClr>
                </a:solidFill>
              </a:rPr>
              <a:t>PlayOnAWake</a:t>
            </a:r>
            <a:r>
              <a:rPr lang="ko-KR" altLang="en-US" sz="3600" dirty="0" smtClean="0">
                <a:solidFill>
                  <a:schemeClr val="accent1">
                    <a:lumMod val="75000"/>
                  </a:schemeClr>
                </a:solidFill>
              </a:rPr>
              <a:t>을 체크하여 게임 스타트와 동시에 시작하게 하고 </a:t>
            </a:r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Loop</a:t>
            </a:r>
            <a:r>
              <a:rPr lang="ko-KR" altLang="en-US" sz="3600" dirty="0" smtClean="0">
                <a:solidFill>
                  <a:schemeClr val="accent1">
                    <a:lumMod val="75000"/>
                  </a:schemeClr>
                </a:solidFill>
              </a:rPr>
              <a:t>로 짧은 노래도 계속 재생되게 했다</a:t>
            </a:r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altLang="ko-KR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4203973" y="210234"/>
            <a:ext cx="3528322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-Main Camera-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2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4203973" y="210234"/>
            <a:ext cx="3528322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-Main Camera-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5" y="897863"/>
            <a:ext cx="11679743" cy="52320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643" y="5179484"/>
            <a:ext cx="5686425" cy="495300"/>
          </a:xfrm>
          <a:prstGeom prst="rect">
            <a:avLst/>
          </a:prstGeom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8601244" y="3585030"/>
            <a:ext cx="3319824" cy="6769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3600" dirty="0" err="1" smtClean="0">
                <a:solidFill>
                  <a:schemeClr val="accent1">
                    <a:lumMod val="75000"/>
                  </a:schemeClr>
                </a:solidFill>
              </a:rPr>
              <a:t>FollowCam.cs</a:t>
            </a:r>
            <a:endParaRPr lang="en-US" altLang="ko-KR" sz="36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48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320843" y="1242769"/>
            <a:ext cx="11742820" cy="56152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en-US" sz="3600" dirty="0" smtClean="0">
                <a:solidFill>
                  <a:schemeClr val="accent1">
                    <a:lumMod val="75000"/>
                  </a:schemeClr>
                </a:solidFill>
              </a:rPr>
              <a:t>애니메이션은 </a:t>
            </a:r>
            <a:r>
              <a:rPr lang="en-US" altLang="ko-KR" sz="3600" dirty="0" err="1" smtClean="0">
                <a:solidFill>
                  <a:schemeClr val="accent1">
                    <a:lumMod val="75000"/>
                  </a:schemeClr>
                </a:solidFill>
              </a:rPr>
              <a:t>Humeroid</a:t>
            </a:r>
            <a:endParaRPr lang="en-US" altLang="ko-KR" sz="3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0"/>
            <a:endParaRPr lang="en-US" altLang="ko-KR" sz="36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3600" dirty="0" smtClean="0">
                <a:solidFill>
                  <a:schemeClr val="accent1">
                    <a:lumMod val="75000"/>
                  </a:schemeClr>
                </a:solidFill>
              </a:rPr>
              <a:t>키보드 입력으로 </a:t>
            </a:r>
            <a:r>
              <a:rPr lang="ko-KR" altLang="en-US" sz="3600" dirty="0" err="1" smtClean="0">
                <a:solidFill>
                  <a:schemeClr val="accent1">
                    <a:lumMod val="75000"/>
                  </a:schemeClr>
                </a:solidFill>
              </a:rPr>
              <a:t>전후좌우</a:t>
            </a:r>
            <a:r>
              <a:rPr lang="ko-KR" altLang="en-US" sz="3600" dirty="0" smtClean="0">
                <a:solidFill>
                  <a:schemeClr val="accent1">
                    <a:lumMod val="75000"/>
                  </a:schemeClr>
                </a:solidFill>
              </a:rPr>
              <a:t> 이동과 애니메이션 실행</a:t>
            </a:r>
            <a:endParaRPr lang="en-US" altLang="ko-KR" sz="36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ko-KR" altLang="en-US" sz="3600" dirty="0" smtClean="0">
                <a:solidFill>
                  <a:schemeClr val="accent1">
                    <a:lumMod val="75000"/>
                  </a:schemeClr>
                </a:solidFill>
              </a:rPr>
              <a:t>주차부터 시작했는데 물리적인 컴포넌트가 정말 말썽이었고 특히 </a:t>
            </a:r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‘</a:t>
            </a:r>
            <a:r>
              <a:rPr lang="ko-KR" altLang="en-US" sz="3600" dirty="0" smtClean="0">
                <a:solidFill>
                  <a:schemeClr val="accent1">
                    <a:lumMod val="75000"/>
                  </a:schemeClr>
                </a:solidFill>
              </a:rPr>
              <a:t>점프</a:t>
            </a:r>
            <a:r>
              <a:rPr lang="en-US" altLang="ko-KR" sz="3600" dirty="0" smtClean="0">
                <a:solidFill>
                  <a:schemeClr val="accent1">
                    <a:lumMod val="75000"/>
                  </a:schemeClr>
                </a:solidFill>
              </a:rPr>
              <a:t>’</a:t>
            </a:r>
            <a:r>
              <a:rPr lang="ko-KR" altLang="en-US" sz="3600" dirty="0" smtClean="0">
                <a:solidFill>
                  <a:schemeClr val="accent1">
                    <a:lumMod val="75000"/>
                  </a:schemeClr>
                </a:solidFill>
              </a:rPr>
              <a:t>할 때는 </a:t>
            </a:r>
            <a:r>
              <a:rPr lang="en-US" altLang="ko-KR" sz="3600" dirty="0" err="1" smtClean="0">
                <a:solidFill>
                  <a:schemeClr val="accent1">
                    <a:lumMod val="75000"/>
                  </a:schemeClr>
                </a:solidFill>
              </a:rPr>
              <a:t>Collder</a:t>
            </a:r>
            <a:r>
              <a:rPr lang="ko-KR" altLang="en-US" sz="3600" dirty="0" smtClean="0">
                <a:solidFill>
                  <a:schemeClr val="accent1">
                    <a:lumMod val="75000"/>
                  </a:schemeClr>
                </a:solidFill>
              </a:rPr>
              <a:t>컴포넌트도 동시에 올려야 하며 </a:t>
            </a:r>
            <a:r>
              <a:rPr lang="en-US" altLang="ko-KR" sz="3600" dirty="0" err="1" smtClean="0">
                <a:solidFill>
                  <a:schemeClr val="accent1">
                    <a:lumMod val="75000"/>
                  </a:schemeClr>
                </a:solidFill>
              </a:rPr>
              <a:t>RayCast</a:t>
            </a:r>
            <a:r>
              <a:rPr lang="ko-KR" altLang="en-US" sz="3600" dirty="0" smtClean="0">
                <a:solidFill>
                  <a:schemeClr val="accent1">
                    <a:lumMod val="75000"/>
                  </a:schemeClr>
                </a:solidFill>
              </a:rPr>
              <a:t>을 써야해서 많이 복잡해서 실질적으로 쓰지 않기로 했다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3996583" y="266795"/>
            <a:ext cx="4572382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-Player 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이동 컨트롤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93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657726" y="330963"/>
            <a:ext cx="6274944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-Player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에 필요한 컴포넌트들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500" y="191001"/>
            <a:ext cx="3815219" cy="6666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15452" y="2213810"/>
            <a:ext cx="45238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Animator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 smtClean="0"/>
              <a:t>PlayerCtrl.cs</a:t>
            </a:r>
            <a:endParaRPr lang="en-US" altLang="ko-KR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 smtClean="0"/>
              <a:t>RigidBody</a:t>
            </a:r>
            <a:endParaRPr lang="en-US" altLang="ko-KR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Capsule Collider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Audio Source</a:t>
            </a:r>
          </a:p>
        </p:txBody>
      </p:sp>
    </p:spTree>
    <p:extLst>
      <p:ext uri="{BB962C8B-B14F-4D97-AF65-F5344CB8AC3E}">
        <p14:creationId xmlns:p14="http://schemas.microsoft.com/office/powerpoint/2010/main" val="96380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1042737" y="0"/>
            <a:ext cx="10114547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-Player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의  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Animator Controller : </a:t>
            </a:r>
            <a:r>
              <a:rPr lang="en-US" altLang="ko-KR" sz="3600" b="1" dirty="0" err="1" smtClean="0">
                <a:solidFill>
                  <a:schemeClr val="accent3">
                    <a:lumMod val="75000"/>
                  </a:schemeClr>
                </a:solidFill>
              </a:rPr>
              <a:t>PlayerAnim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474"/>
            <a:ext cx="12249109" cy="580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2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1090862" y="1796716"/>
            <a:ext cx="10114547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-Player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의  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Animator Controller : </a:t>
            </a:r>
            <a:r>
              <a:rPr lang="en-US" altLang="ko-KR" sz="3600" b="1" dirty="0" err="1" smtClean="0">
                <a:solidFill>
                  <a:schemeClr val="accent3">
                    <a:lumMod val="75000"/>
                  </a:schemeClr>
                </a:solidFill>
              </a:rPr>
              <a:t>PlayerAnim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46557" y="3801979"/>
            <a:ext cx="17806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accent1">
                    <a:lumMod val="75000"/>
                  </a:schemeClr>
                </a:solidFill>
              </a:rPr>
              <a:t>영상</a:t>
            </a:r>
            <a:endParaRPr lang="ko-KR" alt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57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336883" y="593558"/>
            <a:ext cx="11742822" cy="22138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en-US" altLang="ko-KR" sz="3600" b="1" dirty="0" err="1" smtClean="0">
                <a:solidFill>
                  <a:schemeClr val="accent3">
                    <a:lumMod val="75000"/>
                  </a:schemeClr>
                </a:solidFill>
              </a:rPr>
              <a:t>PlayerCtrl.cs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스크립트</a:t>
            </a:r>
            <a:endParaRPr lang="en-US" altLang="ko-KR" sz="36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Character controller 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컴포넌트 대신 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Capsule Collider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과 </a:t>
            </a:r>
            <a:r>
              <a:rPr lang="en-US" altLang="ko-KR" sz="3600" b="1" dirty="0" err="1" smtClean="0">
                <a:solidFill>
                  <a:schemeClr val="accent3">
                    <a:lumMod val="75000"/>
                  </a:schemeClr>
                </a:solidFill>
              </a:rPr>
              <a:t>Rigidbody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의 컴포넌트를 활용하여 스크립트로 제어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05264" y="3288631"/>
            <a:ext cx="797205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</a:rPr>
              <a:t>주로 </a:t>
            </a:r>
            <a:r>
              <a:rPr lang="en-US" altLang="ko-KR" sz="3200" dirty="0" err="1" smtClean="0">
                <a:solidFill>
                  <a:schemeClr val="accent1">
                    <a:lumMod val="75000"/>
                  </a:schemeClr>
                </a:solidFill>
              </a:rPr>
              <a:t>FixedUpdate</a:t>
            </a:r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</a:rPr>
              <a:t>함수 활용 </a:t>
            </a:r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</a:p>
          <a:p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</a:rPr>
              <a:t>물리엔진을 사용하는 경우</a:t>
            </a:r>
            <a:endParaRPr lang="en-US" altLang="ko-KR" sz="32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</a:rPr>
              <a:t>일정시간 간격으로 힘을 가할 때 사용하며</a:t>
            </a:r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</a:rPr>
              <a:t>,</a:t>
            </a:r>
          </a:p>
          <a:p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</a:rPr>
              <a:t>발생하는 주기가 일정하다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07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336883" y="593558"/>
            <a:ext cx="11742822" cy="22138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en-US" altLang="ko-KR" sz="3600" b="1" dirty="0" err="1" smtClean="0">
                <a:solidFill>
                  <a:schemeClr val="accent3">
                    <a:lumMod val="75000"/>
                  </a:schemeClr>
                </a:solidFill>
              </a:rPr>
              <a:t>PlayerCtrl.cs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스크립트</a:t>
            </a:r>
            <a:endParaRPr lang="en-US" altLang="ko-KR" sz="36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Character controller 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컴포넌트 대신 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Capsule Collider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과 </a:t>
            </a:r>
            <a:r>
              <a:rPr lang="en-US" altLang="ko-KR" sz="3600" b="1" dirty="0" err="1" smtClean="0">
                <a:solidFill>
                  <a:schemeClr val="accent3">
                    <a:lumMod val="75000"/>
                  </a:schemeClr>
                </a:solidFill>
              </a:rPr>
              <a:t>Rigidbody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의 컴포넌트를 활용하여 스크립트로 제어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05264" y="3288631"/>
            <a:ext cx="797205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</a:rPr>
              <a:t>주로 </a:t>
            </a:r>
            <a:r>
              <a:rPr lang="en-US" altLang="ko-KR" sz="3200" dirty="0" err="1" smtClean="0">
                <a:solidFill>
                  <a:schemeClr val="accent1">
                    <a:lumMod val="75000"/>
                  </a:schemeClr>
                </a:solidFill>
              </a:rPr>
              <a:t>FixedUpdate</a:t>
            </a:r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</a:rPr>
              <a:t>함수 활용 </a:t>
            </a:r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</a:p>
          <a:p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</a:rPr>
              <a:t>물리엔진을 사용하는 경우</a:t>
            </a:r>
            <a:endParaRPr lang="en-US" altLang="ko-KR" sz="32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</a:rPr>
              <a:t>일정시간 간격으로 힘을 가할 때 사용하며</a:t>
            </a:r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</a:rPr>
              <a:t>,</a:t>
            </a:r>
          </a:p>
          <a:p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</a:rPr>
              <a:t>발생하는 주기가 일정하다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53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4338727" y="338571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적 구현에 대해</a:t>
            </a:r>
            <a:r>
              <a:rPr lang="en-US" altLang="ko-KR" sz="3600" b="1" dirty="0">
                <a:solidFill>
                  <a:schemeClr val="accent3">
                    <a:lumMod val="75000"/>
                  </a:schemeClr>
                </a:solidFill>
              </a:rPr>
              <a:t>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714326" y="1955483"/>
            <a:ext cx="6974148" cy="3656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accent1"/>
                </a:solidFill>
              </a:rPr>
              <a:t>적 위의 </a:t>
            </a:r>
            <a:r>
              <a:rPr lang="en-US" altLang="ko-KR" sz="3600" dirty="0" smtClean="0">
                <a:solidFill>
                  <a:schemeClr val="accent1"/>
                </a:solidFill>
              </a:rPr>
              <a:t>Canvas</a:t>
            </a:r>
          </a:p>
          <a:p>
            <a:pPr lvl="0"/>
            <a:r>
              <a:rPr lang="en-US" altLang="ko-KR" sz="3600" dirty="0" smtClean="0">
                <a:solidFill>
                  <a:schemeClr val="accent1"/>
                </a:solidFill>
              </a:rPr>
              <a:t>Animator Controller</a:t>
            </a:r>
          </a:p>
          <a:p>
            <a:pPr lvl="0"/>
            <a:r>
              <a:rPr lang="en-US" altLang="ko-KR" sz="3600" dirty="0" err="1" smtClean="0">
                <a:solidFill>
                  <a:schemeClr val="accent1"/>
                </a:solidFill>
              </a:rPr>
              <a:t>Nav</a:t>
            </a:r>
            <a:r>
              <a:rPr lang="en-US" altLang="ko-KR" sz="3600" dirty="0" smtClean="0">
                <a:solidFill>
                  <a:schemeClr val="accent1"/>
                </a:solidFill>
              </a:rPr>
              <a:t> Mesh Agent </a:t>
            </a:r>
            <a:r>
              <a:rPr lang="ko-KR" altLang="en-US" sz="3600" dirty="0" smtClean="0">
                <a:solidFill>
                  <a:schemeClr val="accent1"/>
                </a:solidFill>
              </a:rPr>
              <a:t>컴포넌트와 </a:t>
            </a:r>
            <a:r>
              <a:rPr lang="en-US" altLang="ko-KR" sz="3600" dirty="0" smtClean="0">
                <a:solidFill>
                  <a:schemeClr val="accent1"/>
                </a:solidFill>
              </a:rPr>
              <a:t>UnityEngine.AI</a:t>
            </a:r>
            <a:r>
              <a:rPr lang="ko-KR" altLang="en-US" sz="3600" dirty="0" smtClean="0">
                <a:solidFill>
                  <a:schemeClr val="accent1"/>
                </a:solidFill>
              </a:rPr>
              <a:t>를 활용한 적의 </a:t>
            </a:r>
            <a:r>
              <a:rPr lang="ko-KR" altLang="en-US" sz="3600" dirty="0" err="1" smtClean="0">
                <a:solidFill>
                  <a:schemeClr val="accent1"/>
                </a:solidFill>
              </a:rPr>
              <a:t>이동로직</a:t>
            </a:r>
            <a:r>
              <a:rPr lang="ko-KR" altLang="en-US" sz="3600" dirty="0" smtClean="0">
                <a:solidFill>
                  <a:schemeClr val="accent1"/>
                </a:solidFill>
              </a:rPr>
              <a:t> 구현 </a:t>
            </a:r>
            <a:r>
              <a:rPr lang="en-US" altLang="ko-KR" sz="3600" dirty="0" smtClean="0">
                <a:solidFill>
                  <a:schemeClr val="accent1"/>
                </a:solidFill>
              </a:rPr>
              <a:t>(</a:t>
            </a:r>
            <a:r>
              <a:rPr lang="en-US" altLang="ko-KR" sz="3600" dirty="0" err="1" smtClean="0">
                <a:solidFill>
                  <a:schemeClr val="accent1"/>
                </a:solidFill>
              </a:rPr>
              <a:t>Fscore.cs</a:t>
            </a:r>
            <a:r>
              <a:rPr lang="en-US" altLang="ko-KR" sz="3600" dirty="0" smtClean="0">
                <a:solidFill>
                  <a:schemeClr val="accent1"/>
                </a:solidFill>
              </a:rPr>
              <a:t>)</a:t>
            </a:r>
          </a:p>
          <a:p>
            <a:pPr lvl="0"/>
            <a:r>
              <a:rPr lang="en-US" altLang="ko-KR" sz="3600" dirty="0" smtClean="0">
                <a:solidFill>
                  <a:schemeClr val="accent1"/>
                </a:solidFill>
              </a:rPr>
              <a:t>(</a:t>
            </a:r>
            <a:r>
              <a:rPr lang="ko-KR" altLang="en-US" sz="3600" dirty="0" smtClean="0">
                <a:solidFill>
                  <a:schemeClr val="accent1"/>
                </a:solidFill>
              </a:rPr>
              <a:t>효과음 삽입</a:t>
            </a:r>
            <a:r>
              <a:rPr lang="en-US" altLang="ko-KR" sz="3600" dirty="0" smtClean="0">
                <a:solidFill>
                  <a:schemeClr val="accent1"/>
                </a:solidFill>
              </a:rPr>
              <a:t>)</a:t>
            </a:r>
            <a:endParaRPr lang="en-US" altLang="ko-KR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65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3546877" y="272583"/>
            <a:ext cx="7520192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적 위의 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Canvas</a:t>
            </a:r>
            <a:r>
              <a:rPr lang="en-US" altLang="ko-KR" sz="2000" b="1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n-US" altLang="ko-KR" sz="2000" b="1" dirty="0" err="1" smtClean="0">
                <a:solidFill>
                  <a:schemeClr val="accent3">
                    <a:lumMod val="75000"/>
                  </a:schemeClr>
                </a:solidFill>
              </a:rPr>
              <a:t>NGUI</a:t>
            </a:r>
            <a:r>
              <a:rPr lang="ko-KR" altLang="en-US" sz="2000" b="1" dirty="0" smtClean="0">
                <a:solidFill>
                  <a:schemeClr val="accent3">
                    <a:lumMod val="75000"/>
                  </a:schemeClr>
                </a:solidFill>
              </a:rPr>
              <a:t>가 없기에</a:t>
            </a:r>
            <a:r>
              <a:rPr lang="en-US" altLang="ko-KR" sz="2000" b="1" dirty="0" smtClean="0">
                <a:solidFill>
                  <a:schemeClr val="accent3">
                    <a:lumMod val="75000"/>
                  </a:schemeClr>
                </a:solidFill>
              </a:rPr>
              <a:t>)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endParaRPr lang="ko-KR" altLang="en-US" sz="5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20" y="1026200"/>
            <a:ext cx="11912383" cy="570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9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1961031" y="1928571"/>
            <a:ext cx="8915519" cy="34689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dirty="0" smtClean="0">
                <a:solidFill>
                  <a:srgbClr val="496F74"/>
                </a:solidFill>
              </a:rPr>
              <a:t>플레이어가 피해야 하는 것 </a:t>
            </a:r>
            <a:r>
              <a:rPr lang="en-US" altLang="ko-KR" sz="3200" dirty="0" smtClean="0">
                <a:solidFill>
                  <a:srgbClr val="496F74"/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ko-KR" sz="3200" dirty="0" smtClean="0">
                <a:solidFill>
                  <a:srgbClr val="496F74"/>
                </a:solidFill>
              </a:rPr>
              <a:t>F</a:t>
            </a:r>
            <a:r>
              <a:rPr lang="ko-KR" altLang="en-US" sz="3200" dirty="0" err="1" smtClean="0">
                <a:solidFill>
                  <a:srgbClr val="496F74"/>
                </a:solidFill>
              </a:rPr>
              <a:t>학점몬</a:t>
            </a:r>
            <a:r>
              <a:rPr lang="en-US" altLang="ko-KR" sz="3200" dirty="0" smtClean="0">
                <a:solidFill>
                  <a:srgbClr val="496F74"/>
                </a:solidFill>
              </a:rPr>
              <a:t>/*</a:t>
            </a:r>
            <a:r>
              <a:rPr lang="ko-KR" altLang="en-US" sz="3200" dirty="0" err="1" smtClean="0">
                <a:solidFill>
                  <a:srgbClr val="496F74"/>
                </a:solidFill>
              </a:rPr>
              <a:t>과제폭탄</a:t>
            </a:r>
            <a:endParaRPr lang="en-US" altLang="ko-KR" sz="3200" dirty="0" smtClean="0">
              <a:solidFill>
                <a:srgbClr val="496F74"/>
              </a:solidFill>
            </a:endParaRPr>
          </a:p>
          <a:p>
            <a:pPr marL="0" indent="0">
              <a:buNone/>
            </a:pPr>
            <a:r>
              <a:rPr lang="en-US" altLang="ko-KR" sz="3200" dirty="0" smtClean="0">
                <a:solidFill>
                  <a:srgbClr val="496F74"/>
                </a:solidFill>
              </a:rPr>
              <a:t>(</a:t>
            </a:r>
            <a:r>
              <a:rPr lang="ko-KR" altLang="en-US" sz="3200" dirty="0" smtClean="0">
                <a:solidFill>
                  <a:srgbClr val="496F74"/>
                </a:solidFill>
              </a:rPr>
              <a:t>적 캐릭터로</a:t>
            </a:r>
            <a:r>
              <a:rPr lang="en-US" altLang="ko-KR" sz="3200" dirty="0" smtClean="0">
                <a:solidFill>
                  <a:srgbClr val="496F74"/>
                </a:solidFill>
              </a:rPr>
              <a:t>, </a:t>
            </a:r>
            <a:r>
              <a:rPr lang="ko-KR" altLang="en-US" sz="3200" dirty="0" smtClean="0">
                <a:solidFill>
                  <a:srgbClr val="496F74"/>
                </a:solidFill>
              </a:rPr>
              <a:t>이동하는 루틴 있음</a:t>
            </a:r>
            <a:r>
              <a:rPr lang="en-US" altLang="ko-KR" sz="3200" dirty="0" smtClean="0">
                <a:solidFill>
                  <a:srgbClr val="496F74"/>
                </a:solidFill>
              </a:rPr>
              <a:t>)</a:t>
            </a:r>
          </a:p>
          <a:p>
            <a:pPr marL="0" indent="0">
              <a:buNone/>
            </a:pPr>
            <a:endParaRPr lang="en-US" altLang="ko-KR" sz="3200" dirty="0">
              <a:solidFill>
                <a:srgbClr val="496F74"/>
              </a:solidFill>
            </a:endParaRPr>
          </a:p>
          <a:p>
            <a:pPr marL="0" indent="0">
              <a:buNone/>
            </a:pPr>
            <a:r>
              <a:rPr lang="en-US" altLang="ko-KR" sz="3200" dirty="0" smtClean="0">
                <a:solidFill>
                  <a:srgbClr val="496F74"/>
                </a:solidFill>
              </a:rPr>
              <a:t>-</a:t>
            </a:r>
            <a:r>
              <a:rPr lang="ko-KR" altLang="en-US" sz="3200" dirty="0" smtClean="0">
                <a:solidFill>
                  <a:srgbClr val="496F74"/>
                </a:solidFill>
              </a:rPr>
              <a:t>차등적으로 점수 마이너스</a:t>
            </a:r>
            <a:endParaRPr lang="en-US" altLang="ko-KR" sz="3200" dirty="0" smtClean="0">
              <a:solidFill>
                <a:srgbClr val="496F74"/>
              </a:solidFill>
            </a:endParaRPr>
          </a:p>
          <a:p>
            <a:pPr marL="0" indent="0">
              <a:buNone/>
            </a:pPr>
            <a:r>
              <a:rPr lang="en-US" altLang="ko-KR" sz="3200" dirty="0" smtClean="0">
                <a:solidFill>
                  <a:srgbClr val="496F74"/>
                </a:solidFill>
              </a:rPr>
              <a:t>-*</a:t>
            </a:r>
            <a:r>
              <a:rPr lang="ko-KR" altLang="en-US" sz="3200" dirty="0" smtClean="0">
                <a:solidFill>
                  <a:srgbClr val="496F74"/>
                </a:solidFill>
              </a:rPr>
              <a:t>동시에 </a:t>
            </a:r>
            <a:r>
              <a:rPr lang="ko-KR" altLang="en-US" sz="3200" dirty="0" err="1" smtClean="0">
                <a:solidFill>
                  <a:srgbClr val="496F74"/>
                </a:solidFill>
              </a:rPr>
              <a:t>멘탈</a:t>
            </a:r>
            <a:r>
              <a:rPr lang="ko-KR" altLang="en-US" sz="3200" dirty="0">
                <a:solidFill>
                  <a:srgbClr val="496F74"/>
                </a:solidFill>
              </a:rPr>
              <a:t> </a:t>
            </a:r>
            <a:r>
              <a:rPr lang="ko-KR" altLang="en-US" sz="3200" dirty="0" smtClean="0">
                <a:solidFill>
                  <a:srgbClr val="496F74"/>
                </a:solidFill>
              </a:rPr>
              <a:t>게이지 바 소폭 하강</a:t>
            </a:r>
            <a:endParaRPr lang="en-US" altLang="ko-KR" sz="3200" dirty="0">
              <a:solidFill>
                <a:srgbClr val="496F74"/>
              </a:solidFill>
            </a:endParaRPr>
          </a:p>
        </p:txBody>
      </p:sp>
      <p:sp>
        <p:nvSpPr>
          <p:cNvPr id="9" name="텍스트 개체 틀 2"/>
          <p:cNvSpPr txBox="1">
            <a:spLocks/>
          </p:cNvSpPr>
          <p:nvPr/>
        </p:nvSpPr>
        <p:spPr>
          <a:xfrm>
            <a:off x="2493092" y="861771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구현하고자 하는 게임의 내용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44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2486526" y="178315"/>
            <a:ext cx="8014935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적의 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Animator Controller 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컴포넌트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endParaRPr lang="ko-KR" altLang="en-US" sz="5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7" y="865944"/>
            <a:ext cx="12114363" cy="57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7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1090862" y="1796716"/>
            <a:ext cx="10114547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적의  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Animator Controller : Enemy(</a:t>
            </a:r>
            <a:r>
              <a:rPr lang="en-US" altLang="ko-KR" sz="3600" b="1" dirty="0" err="1" smtClean="0">
                <a:solidFill>
                  <a:schemeClr val="accent3">
                    <a:lumMod val="75000"/>
                  </a:schemeClr>
                </a:solidFill>
              </a:rPr>
              <a:t>anim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)-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46557" y="3801979"/>
            <a:ext cx="17806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accent1">
                    <a:lumMod val="75000"/>
                  </a:schemeClr>
                </a:solidFill>
              </a:rPr>
              <a:t>영상</a:t>
            </a:r>
            <a:endParaRPr lang="ko-KR" alt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59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2981269" y="178315"/>
            <a:ext cx="7520192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en-US" altLang="ko-KR" sz="3600" b="1" dirty="0" err="1" smtClean="0">
                <a:solidFill>
                  <a:schemeClr val="accent3">
                    <a:lumMod val="75000"/>
                  </a:schemeClr>
                </a:solidFill>
              </a:rPr>
              <a:t>Fscore.cs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3600" b="1" dirty="0" err="1" smtClean="0">
                <a:solidFill>
                  <a:schemeClr val="accent3">
                    <a:lumMod val="75000"/>
                  </a:schemeClr>
                </a:solidFill>
              </a:rPr>
              <a:t>이동로직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 스크립트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endParaRPr lang="ko-KR" altLang="en-US" sz="5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895" y="769539"/>
            <a:ext cx="4508584" cy="594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1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2981269" y="178315"/>
            <a:ext cx="7520192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en-US" altLang="ko-KR" sz="3600" b="1" dirty="0" err="1" smtClean="0">
                <a:solidFill>
                  <a:schemeClr val="accent3">
                    <a:lumMod val="75000"/>
                  </a:schemeClr>
                </a:solidFill>
              </a:rPr>
              <a:t>Fscore.cs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3600" b="1" dirty="0" err="1" smtClean="0">
                <a:solidFill>
                  <a:schemeClr val="accent3">
                    <a:lumMod val="75000"/>
                  </a:schemeClr>
                </a:solidFill>
              </a:rPr>
              <a:t>이동로직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 스크립트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endParaRPr lang="ko-KR" altLang="en-US" sz="5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810" y="865944"/>
            <a:ext cx="9694926" cy="5844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579" y="4210196"/>
            <a:ext cx="1168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Listen</a:t>
            </a:r>
          </a:p>
          <a:p>
            <a:r>
              <a:rPr lang="en-US" altLang="ko-KR" dirty="0" smtClean="0"/>
              <a:t>(Idle</a:t>
            </a:r>
            <a:r>
              <a:rPr lang="ko-KR" altLang="en-US" dirty="0" smtClean="0"/>
              <a:t>상태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639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2981269" y="178315"/>
            <a:ext cx="7520192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en-US" altLang="ko-KR" sz="3600" b="1" dirty="0" err="1" smtClean="0">
                <a:solidFill>
                  <a:schemeClr val="accent3">
                    <a:lumMod val="75000"/>
                  </a:schemeClr>
                </a:solidFill>
              </a:rPr>
              <a:t>Fscore.cs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3600" b="1" dirty="0" err="1" smtClean="0">
                <a:solidFill>
                  <a:schemeClr val="accent3">
                    <a:lumMod val="75000"/>
                  </a:schemeClr>
                </a:solidFill>
              </a:rPr>
              <a:t>이동로직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 스크립트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endParaRPr lang="ko-KR" altLang="en-US" sz="5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3" y="743096"/>
            <a:ext cx="8370888" cy="6114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279" y="743096"/>
            <a:ext cx="102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Move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8279" y="2368696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Chase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765" y="5092645"/>
            <a:ext cx="181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    4.</a:t>
            </a:r>
          </a:p>
          <a:p>
            <a:r>
              <a:rPr lang="en-US" altLang="ko-KR" dirty="0" err="1" smtClean="0"/>
              <a:t>Physics.Linecast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202058" y="5622034"/>
            <a:ext cx="56100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-&gt;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어떤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콜라이더가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/start/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와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/end/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사이의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선에</a:t>
            </a:r>
            <a:endParaRPr lang="en-US" altLang="ko-KR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교차할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경우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를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반환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이 함수는 </a:t>
            </a:r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</a:rPr>
              <a:t>PlayerCtrl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의 </a:t>
            </a:r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</a:rPr>
              <a:t>OnTriggerEnter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에서 호출된다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37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2194560" y="178315"/>
            <a:ext cx="9259503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적과 관련된 </a:t>
            </a:r>
            <a:r>
              <a:rPr lang="en-US" altLang="ko-KR" sz="3600" b="1" dirty="0" err="1" smtClean="0">
                <a:solidFill>
                  <a:schemeClr val="accent3">
                    <a:lumMod val="75000"/>
                  </a:schemeClr>
                </a:solidFill>
              </a:rPr>
              <a:t>PlayerCtrl.cs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 내의 함수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endParaRPr lang="ko-KR" altLang="en-US" sz="5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22" y="760066"/>
            <a:ext cx="11458825" cy="58851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74936" y="3836709"/>
            <a:ext cx="6413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</a:rPr>
              <a:t>Enemy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</a:rPr>
              <a:t>가 갖는 </a:t>
            </a: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</a:rPr>
              <a:t>Collider 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</a:rPr>
              <a:t>안으로 들어가는 경우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5203409" y="3657103"/>
            <a:ext cx="424206" cy="6412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81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5135464" y="1026200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포털 구현에 대해</a:t>
            </a:r>
            <a:r>
              <a:rPr lang="en-US" altLang="ko-KR" sz="3600" b="1" dirty="0">
                <a:solidFill>
                  <a:schemeClr val="accent3">
                    <a:lumMod val="75000"/>
                  </a:schemeClr>
                </a:solidFill>
              </a:rPr>
              <a:t>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08" y="1026200"/>
            <a:ext cx="3848100" cy="5534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464" y="2053436"/>
            <a:ext cx="6446937" cy="34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3662264" y="602867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포털 구현에 대해</a:t>
            </a:r>
            <a:r>
              <a:rPr lang="en-US" altLang="ko-KR" sz="3600" b="1" dirty="0">
                <a:solidFill>
                  <a:schemeClr val="accent3">
                    <a:lumMod val="75000"/>
                  </a:schemeClr>
                </a:solidFill>
              </a:rPr>
              <a:t>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737023" y="946681"/>
            <a:ext cx="10806163" cy="5233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 smtClean="0">
              <a:solidFill>
                <a:srgbClr val="496F74"/>
              </a:solidFill>
            </a:endParaRPr>
          </a:p>
          <a:p>
            <a:r>
              <a:rPr lang="ko-KR" altLang="en-US" dirty="0" smtClean="0">
                <a:solidFill>
                  <a:srgbClr val="496F74"/>
                </a:solidFill>
              </a:rPr>
              <a:t>수강과목</a:t>
            </a:r>
            <a:r>
              <a:rPr lang="en-US" altLang="ko-KR" dirty="0" smtClean="0">
                <a:solidFill>
                  <a:srgbClr val="496F74"/>
                </a:solidFill>
              </a:rPr>
              <a:t>(</a:t>
            </a:r>
            <a:r>
              <a:rPr lang="ko-KR" altLang="en-US" dirty="0" smtClean="0">
                <a:solidFill>
                  <a:srgbClr val="496F74"/>
                </a:solidFill>
              </a:rPr>
              <a:t>코인</a:t>
            </a:r>
            <a:r>
              <a:rPr lang="en-US" altLang="ko-KR" dirty="0" smtClean="0">
                <a:solidFill>
                  <a:srgbClr val="496F74"/>
                </a:solidFill>
              </a:rPr>
              <a:t>)</a:t>
            </a:r>
            <a:r>
              <a:rPr lang="ko-KR" altLang="en-US" dirty="0" smtClean="0">
                <a:solidFill>
                  <a:srgbClr val="496F74"/>
                </a:solidFill>
              </a:rPr>
              <a:t>을 전부 획득하여 다음 스테이지로 넘어갈 수 있는 권한이 생기면 </a:t>
            </a:r>
            <a:r>
              <a:rPr lang="en-US" altLang="ko-KR" dirty="0" err="1" smtClean="0">
                <a:solidFill>
                  <a:srgbClr val="496F74"/>
                </a:solidFill>
              </a:rPr>
              <a:t>openPortal</a:t>
            </a:r>
            <a:r>
              <a:rPr lang="ko-KR" altLang="en-US" dirty="0" smtClean="0">
                <a:solidFill>
                  <a:srgbClr val="496F74"/>
                </a:solidFill>
              </a:rPr>
              <a:t>에 관한 코루틴함수를 실행한다</a:t>
            </a:r>
            <a:r>
              <a:rPr lang="en-US" altLang="ko-KR" dirty="0" smtClean="0">
                <a:solidFill>
                  <a:srgbClr val="496F74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496F74"/>
                </a:solidFill>
              </a:rPr>
              <a:t>이 함수가 실행되면 시간을 멈추고 스테이지 넘어갈 때의 이펙트를 </a:t>
            </a:r>
            <a:r>
              <a:rPr lang="ko-KR" altLang="en-US" dirty="0" err="1" smtClean="0">
                <a:solidFill>
                  <a:srgbClr val="496F74"/>
                </a:solidFill>
              </a:rPr>
              <a:t>동적생성</a:t>
            </a:r>
            <a:r>
              <a:rPr lang="ko-KR" altLang="en-US" dirty="0" smtClean="0">
                <a:solidFill>
                  <a:srgbClr val="496F74"/>
                </a:solidFill>
              </a:rPr>
              <a:t> 후 </a:t>
            </a:r>
            <a:r>
              <a:rPr lang="en-US" altLang="ko-KR" dirty="0" smtClean="0">
                <a:solidFill>
                  <a:srgbClr val="496F74"/>
                </a:solidFill>
              </a:rPr>
              <a:t>0.1f </a:t>
            </a:r>
            <a:r>
              <a:rPr lang="ko-KR" altLang="en-US" dirty="0" smtClean="0">
                <a:solidFill>
                  <a:srgbClr val="496F74"/>
                </a:solidFill>
              </a:rPr>
              <a:t>뒤에 </a:t>
            </a:r>
            <a:r>
              <a:rPr lang="en-US" altLang="ko-KR" dirty="0" smtClean="0">
                <a:solidFill>
                  <a:srgbClr val="496F74"/>
                </a:solidFill>
              </a:rPr>
              <a:t>Destroy</a:t>
            </a:r>
            <a:r>
              <a:rPr lang="ko-KR" altLang="en-US" dirty="0" smtClean="0">
                <a:solidFill>
                  <a:srgbClr val="496F74"/>
                </a:solidFill>
              </a:rPr>
              <a:t>함</a:t>
            </a:r>
            <a:r>
              <a:rPr lang="en-US" altLang="ko-KR" dirty="0" smtClean="0">
                <a:solidFill>
                  <a:srgbClr val="496F74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rgbClr val="496F74"/>
                </a:solidFill>
              </a:rPr>
              <a:t>Yield return new </a:t>
            </a:r>
            <a:r>
              <a:rPr lang="en-US" altLang="ko-KR" dirty="0" err="1" smtClean="0">
                <a:solidFill>
                  <a:srgbClr val="496F74"/>
                </a:solidFill>
              </a:rPr>
              <a:t>WaitForSeconds</a:t>
            </a:r>
            <a:r>
              <a:rPr lang="en-US" altLang="ko-KR" dirty="0" smtClean="0">
                <a:solidFill>
                  <a:srgbClr val="496F74"/>
                </a:solidFill>
              </a:rPr>
              <a:t>(1f)</a:t>
            </a:r>
            <a:r>
              <a:rPr lang="ko-KR" altLang="en-US" dirty="0" smtClean="0">
                <a:solidFill>
                  <a:srgbClr val="496F74"/>
                </a:solidFill>
              </a:rPr>
              <a:t>로 </a:t>
            </a:r>
            <a:r>
              <a:rPr lang="en-US" altLang="ko-KR" dirty="0" smtClean="0">
                <a:solidFill>
                  <a:srgbClr val="496F74"/>
                </a:solidFill>
              </a:rPr>
              <a:t>1</a:t>
            </a:r>
            <a:r>
              <a:rPr lang="ko-KR" altLang="en-US" dirty="0" err="1" smtClean="0">
                <a:solidFill>
                  <a:srgbClr val="496F74"/>
                </a:solidFill>
              </a:rPr>
              <a:t>초뒤에</a:t>
            </a:r>
            <a:r>
              <a:rPr lang="ko-KR" altLang="en-US" dirty="0" smtClean="0">
                <a:solidFill>
                  <a:srgbClr val="496F74"/>
                </a:solidFill>
              </a:rPr>
              <a:t> </a:t>
            </a:r>
            <a:r>
              <a:rPr lang="en-US" altLang="ko-KR" dirty="0" err="1" smtClean="0">
                <a:solidFill>
                  <a:srgbClr val="496F74"/>
                </a:solidFill>
              </a:rPr>
              <a:t>nextStageCanvas.enabled</a:t>
            </a:r>
            <a:r>
              <a:rPr lang="en-US" altLang="ko-KR" dirty="0" smtClean="0">
                <a:solidFill>
                  <a:srgbClr val="496F74"/>
                </a:solidFill>
              </a:rPr>
              <a:t>=true;</a:t>
            </a:r>
            <a:r>
              <a:rPr lang="ko-KR" altLang="en-US" dirty="0" smtClean="0">
                <a:solidFill>
                  <a:srgbClr val="496F74"/>
                </a:solidFill>
              </a:rPr>
              <a:t>를 실행해서 캔버스가 나타나게 한다</a:t>
            </a:r>
            <a:r>
              <a:rPr lang="en-US" altLang="ko-KR" dirty="0" smtClean="0">
                <a:solidFill>
                  <a:srgbClr val="496F74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496F74"/>
                </a:solidFill>
              </a:rPr>
              <a:t>휴학 버튼과 </a:t>
            </a:r>
            <a:r>
              <a:rPr lang="en-US" altLang="ko-KR" dirty="0" smtClean="0">
                <a:solidFill>
                  <a:srgbClr val="496F74"/>
                </a:solidFill>
              </a:rPr>
              <a:t>Start</a:t>
            </a:r>
            <a:r>
              <a:rPr lang="ko-KR" altLang="en-US" dirty="0" smtClean="0">
                <a:solidFill>
                  <a:srgbClr val="496F74"/>
                </a:solidFill>
              </a:rPr>
              <a:t>버튼</a:t>
            </a:r>
            <a:r>
              <a:rPr lang="en-US" altLang="ko-KR" dirty="0" smtClean="0">
                <a:solidFill>
                  <a:srgbClr val="496F74"/>
                </a:solidFill>
              </a:rPr>
              <a:t>, Exit</a:t>
            </a:r>
            <a:r>
              <a:rPr lang="ko-KR" altLang="en-US" dirty="0" smtClean="0">
                <a:solidFill>
                  <a:srgbClr val="496F74"/>
                </a:solidFill>
              </a:rPr>
              <a:t>버튼이 있는데 </a:t>
            </a:r>
            <a:r>
              <a:rPr lang="en-US" altLang="ko-KR" dirty="0" err="1" smtClean="0">
                <a:solidFill>
                  <a:srgbClr val="496F74"/>
                </a:solidFill>
              </a:rPr>
              <a:t>EventSystem</a:t>
            </a:r>
            <a:r>
              <a:rPr lang="ko-KR" altLang="en-US" dirty="0" smtClean="0">
                <a:solidFill>
                  <a:srgbClr val="496F74"/>
                </a:solidFill>
              </a:rPr>
              <a:t>과 </a:t>
            </a:r>
            <a:r>
              <a:rPr lang="en-US" altLang="ko-KR" dirty="0" err="1" smtClean="0">
                <a:solidFill>
                  <a:srgbClr val="496F74"/>
                </a:solidFill>
              </a:rPr>
              <a:t>OnClick</a:t>
            </a:r>
            <a:r>
              <a:rPr lang="ko-KR" altLang="en-US" dirty="0" smtClean="0">
                <a:solidFill>
                  <a:srgbClr val="496F74"/>
                </a:solidFill>
              </a:rPr>
              <a:t>을 이용해서 함수호출하게 한다</a:t>
            </a:r>
            <a:r>
              <a:rPr lang="en-US" altLang="ko-KR" dirty="0" smtClean="0">
                <a:solidFill>
                  <a:srgbClr val="496F74"/>
                </a:solidFill>
              </a:rPr>
              <a:t>. </a:t>
            </a:r>
            <a:r>
              <a:rPr lang="ko-KR" altLang="en-US" dirty="0" smtClean="0">
                <a:solidFill>
                  <a:srgbClr val="496F74"/>
                </a:solidFill>
              </a:rPr>
              <a:t>그 중 예를 들면 </a:t>
            </a:r>
            <a:r>
              <a:rPr lang="en-US" altLang="ko-KR" dirty="0" smtClean="0">
                <a:solidFill>
                  <a:srgbClr val="496F74"/>
                </a:solidFill>
              </a:rPr>
              <a:t>Start</a:t>
            </a:r>
            <a:r>
              <a:rPr lang="ko-KR" altLang="en-US" dirty="0" smtClean="0">
                <a:solidFill>
                  <a:srgbClr val="496F74"/>
                </a:solidFill>
              </a:rPr>
              <a:t>를 누를   경우 </a:t>
            </a:r>
            <a:r>
              <a:rPr lang="en-US" altLang="ko-KR" dirty="0" smtClean="0">
                <a:solidFill>
                  <a:srgbClr val="496F74"/>
                </a:solidFill>
              </a:rPr>
              <a:t>a++</a:t>
            </a:r>
            <a:r>
              <a:rPr lang="ko-KR" altLang="en-US" dirty="0" smtClean="0">
                <a:solidFill>
                  <a:srgbClr val="496F74"/>
                </a:solidFill>
              </a:rPr>
              <a:t>해서 </a:t>
            </a:r>
            <a:r>
              <a:rPr lang="en-US" altLang="ko-KR" dirty="0" err="1" smtClean="0">
                <a:solidFill>
                  <a:srgbClr val="496F74"/>
                </a:solidFill>
              </a:rPr>
              <a:t>SceneManager.LoadScene</a:t>
            </a:r>
            <a:r>
              <a:rPr lang="en-US" altLang="ko-KR" dirty="0" smtClean="0">
                <a:solidFill>
                  <a:srgbClr val="496F74"/>
                </a:solidFill>
              </a:rPr>
              <a:t>(</a:t>
            </a:r>
            <a:r>
              <a:rPr lang="en-US" altLang="ko-KR" dirty="0" err="1" smtClean="0">
                <a:solidFill>
                  <a:srgbClr val="496F74"/>
                </a:solidFill>
              </a:rPr>
              <a:t>BS.a</a:t>
            </a:r>
            <a:r>
              <a:rPr lang="en-US" altLang="ko-KR" dirty="0" smtClean="0">
                <a:solidFill>
                  <a:srgbClr val="496F74"/>
                </a:solidFill>
              </a:rPr>
              <a:t>)</a:t>
            </a:r>
            <a:r>
              <a:rPr lang="ko-KR" altLang="en-US" dirty="0" smtClean="0">
                <a:solidFill>
                  <a:srgbClr val="496F74"/>
                </a:solidFill>
              </a:rPr>
              <a:t>로 다음 학년에 해당되는 스테이지로 넘어가게 한다</a:t>
            </a:r>
            <a:r>
              <a:rPr lang="en-US" altLang="ko-KR" dirty="0" smtClean="0">
                <a:solidFill>
                  <a:srgbClr val="496F7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104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5135464" y="1026200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-’</a:t>
            </a:r>
            <a:r>
              <a:rPr lang="ko-KR" altLang="en-US" sz="3600" b="1" dirty="0" err="1" smtClean="0">
                <a:solidFill>
                  <a:schemeClr val="accent3">
                    <a:lumMod val="75000"/>
                  </a:schemeClr>
                </a:solidFill>
              </a:rPr>
              <a:t>과제폭탄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’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 구현에 대해</a:t>
            </a:r>
            <a:r>
              <a:rPr lang="en-US" altLang="ko-KR" sz="3600" b="1" dirty="0">
                <a:solidFill>
                  <a:schemeClr val="accent3">
                    <a:lumMod val="75000"/>
                  </a:schemeClr>
                </a:solidFill>
              </a:rPr>
              <a:t>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571" y="2052496"/>
            <a:ext cx="6549496" cy="3933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8" y="152401"/>
            <a:ext cx="3319902" cy="656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4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3611464" y="416601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-’</a:t>
            </a:r>
            <a:r>
              <a:rPr lang="ko-KR" altLang="en-US" sz="3600" b="1" dirty="0" err="1" smtClean="0">
                <a:solidFill>
                  <a:schemeClr val="accent3">
                    <a:lumMod val="75000"/>
                  </a:schemeClr>
                </a:solidFill>
              </a:rPr>
              <a:t>과제폭탄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’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 구현에 대해</a:t>
            </a:r>
            <a:r>
              <a:rPr lang="en-US" altLang="ko-KR" sz="3600" b="1" dirty="0">
                <a:solidFill>
                  <a:schemeClr val="accent3">
                    <a:lumMod val="75000"/>
                  </a:schemeClr>
                </a:solidFill>
              </a:rPr>
              <a:t>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753957" y="1560807"/>
            <a:ext cx="10806163" cy="5233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496F74"/>
                </a:solidFill>
              </a:rPr>
              <a:t>효과음을 여러 개 나오게 하고 싶어서 </a:t>
            </a:r>
            <a:r>
              <a:rPr lang="en-US" altLang="ko-KR" dirty="0" err="1" smtClean="0">
                <a:solidFill>
                  <a:srgbClr val="496F74"/>
                </a:solidFill>
              </a:rPr>
              <a:t>AudioClip</a:t>
            </a:r>
            <a:r>
              <a:rPr lang="en-US" altLang="ko-KR" dirty="0" smtClean="0">
                <a:solidFill>
                  <a:srgbClr val="496F74"/>
                </a:solidFill>
              </a:rPr>
              <a:t>[]</a:t>
            </a:r>
            <a:r>
              <a:rPr lang="ko-KR" altLang="en-US" dirty="0" smtClean="0">
                <a:solidFill>
                  <a:srgbClr val="496F74"/>
                </a:solidFill>
              </a:rPr>
              <a:t>을 통해 </a:t>
            </a:r>
            <a:r>
              <a:rPr lang="en-US" altLang="ko-KR" dirty="0" err="1" smtClean="0">
                <a:solidFill>
                  <a:srgbClr val="496F74"/>
                </a:solidFill>
              </a:rPr>
              <a:t>int</a:t>
            </a:r>
            <a:r>
              <a:rPr lang="en-US" altLang="ko-KR" dirty="0" smtClean="0">
                <a:solidFill>
                  <a:srgbClr val="496F74"/>
                </a:solidFill>
              </a:rPr>
              <a:t> </a:t>
            </a:r>
            <a:r>
              <a:rPr lang="en-US" altLang="ko-KR" dirty="0" err="1" smtClean="0">
                <a:solidFill>
                  <a:srgbClr val="496F74"/>
                </a:solidFill>
              </a:rPr>
              <a:t>num</a:t>
            </a:r>
            <a:r>
              <a:rPr lang="ko-KR" altLang="en-US" dirty="0" smtClean="0">
                <a:solidFill>
                  <a:srgbClr val="496F74"/>
                </a:solidFill>
              </a:rPr>
              <a:t>으로 호출하면 그에 해당되는 </a:t>
            </a:r>
            <a:r>
              <a:rPr lang="en-US" altLang="ko-KR" dirty="0" smtClean="0">
                <a:solidFill>
                  <a:srgbClr val="496F74"/>
                </a:solidFill>
              </a:rPr>
              <a:t>element</a:t>
            </a:r>
            <a:r>
              <a:rPr lang="ko-KR" altLang="en-US" dirty="0" smtClean="0">
                <a:solidFill>
                  <a:srgbClr val="496F74"/>
                </a:solidFill>
              </a:rPr>
              <a:t>의 노래가 나오게 하고 싶었으나 </a:t>
            </a:r>
            <a:r>
              <a:rPr lang="ko-KR" altLang="en-US" dirty="0" err="1" smtClean="0">
                <a:solidFill>
                  <a:srgbClr val="496F74"/>
                </a:solidFill>
              </a:rPr>
              <a:t>유니티</a:t>
            </a:r>
            <a:r>
              <a:rPr lang="ko-KR" altLang="en-US" dirty="0" smtClean="0">
                <a:solidFill>
                  <a:srgbClr val="496F74"/>
                </a:solidFill>
              </a:rPr>
              <a:t> </a:t>
            </a:r>
            <a:r>
              <a:rPr lang="en-US" altLang="ko-KR" dirty="0" smtClean="0">
                <a:solidFill>
                  <a:srgbClr val="496F74"/>
                </a:solidFill>
              </a:rPr>
              <a:t>5.6</a:t>
            </a:r>
            <a:r>
              <a:rPr lang="ko-KR" altLang="en-US" dirty="0" smtClean="0">
                <a:solidFill>
                  <a:srgbClr val="496F74"/>
                </a:solidFill>
              </a:rPr>
              <a:t>부터 지원되지 않는다</a:t>
            </a:r>
            <a:r>
              <a:rPr lang="en-US" altLang="ko-KR" dirty="0" smtClean="0">
                <a:solidFill>
                  <a:srgbClr val="496F74"/>
                </a:solidFill>
              </a:rPr>
              <a:t>. </a:t>
            </a:r>
            <a:r>
              <a:rPr lang="ko-KR" altLang="en-US" dirty="0" smtClean="0">
                <a:solidFill>
                  <a:srgbClr val="496F74"/>
                </a:solidFill>
              </a:rPr>
              <a:t>잔머리 굴려서 빈 게임오브젝트를 만들어 </a:t>
            </a:r>
            <a:r>
              <a:rPr lang="en-US" altLang="ko-KR" dirty="0" smtClean="0">
                <a:solidFill>
                  <a:srgbClr val="496F74"/>
                </a:solidFill>
              </a:rPr>
              <a:t>Prefab</a:t>
            </a:r>
            <a:r>
              <a:rPr lang="ko-KR" altLang="en-US" dirty="0" smtClean="0">
                <a:solidFill>
                  <a:srgbClr val="496F74"/>
                </a:solidFill>
              </a:rPr>
              <a:t>로 만들고 </a:t>
            </a:r>
            <a:r>
              <a:rPr lang="en-US" altLang="ko-KR" dirty="0" smtClean="0">
                <a:solidFill>
                  <a:srgbClr val="496F74"/>
                </a:solidFill>
              </a:rPr>
              <a:t>Audio Source </a:t>
            </a:r>
            <a:r>
              <a:rPr lang="ko-KR" altLang="en-US" dirty="0" smtClean="0">
                <a:solidFill>
                  <a:srgbClr val="496F74"/>
                </a:solidFill>
              </a:rPr>
              <a:t>컴포넌트를 넣었다</a:t>
            </a:r>
            <a:r>
              <a:rPr lang="en-US" altLang="ko-KR" dirty="0" smtClean="0">
                <a:solidFill>
                  <a:srgbClr val="496F74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496F74"/>
                </a:solidFill>
              </a:rPr>
              <a:t>스크립트명은 </a:t>
            </a:r>
            <a:r>
              <a:rPr lang="en-US" altLang="ko-KR" dirty="0" err="1" smtClean="0">
                <a:solidFill>
                  <a:srgbClr val="496F74"/>
                </a:solidFill>
              </a:rPr>
              <a:t>BombCtrl</a:t>
            </a:r>
            <a:r>
              <a:rPr lang="ko-KR" altLang="en-US" dirty="0" smtClean="0">
                <a:solidFill>
                  <a:srgbClr val="496F74"/>
                </a:solidFill>
              </a:rPr>
              <a:t>로</a:t>
            </a:r>
            <a:r>
              <a:rPr lang="en-US" altLang="ko-KR" dirty="0" smtClean="0">
                <a:solidFill>
                  <a:srgbClr val="496F74"/>
                </a:solidFill>
              </a:rPr>
              <a:t>, </a:t>
            </a:r>
            <a:r>
              <a:rPr lang="ko-KR" altLang="en-US" dirty="0" smtClean="0">
                <a:solidFill>
                  <a:srgbClr val="496F74"/>
                </a:solidFill>
              </a:rPr>
              <a:t>만약 </a:t>
            </a:r>
            <a:r>
              <a:rPr lang="en-US" altLang="ko-KR" dirty="0" smtClean="0">
                <a:solidFill>
                  <a:srgbClr val="496F74"/>
                </a:solidFill>
              </a:rPr>
              <a:t>Bomb</a:t>
            </a:r>
            <a:r>
              <a:rPr lang="ko-KR" altLang="en-US" dirty="0" smtClean="0">
                <a:solidFill>
                  <a:srgbClr val="496F74"/>
                </a:solidFill>
              </a:rPr>
              <a:t>의 </a:t>
            </a:r>
            <a:r>
              <a:rPr lang="en-US" altLang="ko-KR" dirty="0" smtClean="0">
                <a:solidFill>
                  <a:srgbClr val="496F74"/>
                </a:solidFill>
              </a:rPr>
              <a:t>collider </a:t>
            </a:r>
            <a:r>
              <a:rPr lang="ko-KR" altLang="en-US" dirty="0" smtClean="0">
                <a:solidFill>
                  <a:srgbClr val="496F74"/>
                </a:solidFill>
              </a:rPr>
              <a:t>안으로 </a:t>
            </a:r>
            <a:r>
              <a:rPr lang="en-US" altLang="ko-KR" dirty="0" smtClean="0">
                <a:solidFill>
                  <a:srgbClr val="496F74"/>
                </a:solidFill>
              </a:rPr>
              <a:t>‘Player’</a:t>
            </a:r>
            <a:r>
              <a:rPr lang="ko-KR" altLang="en-US" dirty="0" smtClean="0">
                <a:solidFill>
                  <a:srgbClr val="496F74"/>
                </a:solidFill>
              </a:rPr>
              <a:t>이 들어오면 효과음 </a:t>
            </a:r>
            <a:r>
              <a:rPr lang="en-US" altLang="ko-KR" dirty="0" smtClean="0">
                <a:solidFill>
                  <a:srgbClr val="496F74"/>
                </a:solidFill>
              </a:rPr>
              <a:t>(</a:t>
            </a:r>
            <a:r>
              <a:rPr lang="ko-KR" altLang="en-US" dirty="0" smtClean="0">
                <a:solidFill>
                  <a:srgbClr val="496F74"/>
                </a:solidFill>
              </a:rPr>
              <a:t>카운트다운 </a:t>
            </a:r>
            <a:r>
              <a:rPr lang="en-US" altLang="ko-KR" dirty="0" smtClean="0">
                <a:solidFill>
                  <a:srgbClr val="496F74"/>
                </a:solidFill>
              </a:rPr>
              <a:t>3</a:t>
            </a:r>
            <a:r>
              <a:rPr lang="ko-KR" altLang="en-US" dirty="0" smtClean="0">
                <a:solidFill>
                  <a:srgbClr val="496F74"/>
                </a:solidFill>
              </a:rPr>
              <a:t>초와 기폭장치 켜지는 소리</a:t>
            </a:r>
            <a:r>
              <a:rPr lang="en-US" altLang="ko-KR" dirty="0" smtClean="0">
                <a:solidFill>
                  <a:srgbClr val="496F74"/>
                </a:solidFill>
              </a:rPr>
              <a:t>)</a:t>
            </a:r>
            <a:r>
              <a:rPr lang="ko-KR" altLang="en-US" dirty="0" smtClean="0">
                <a:solidFill>
                  <a:srgbClr val="496F74"/>
                </a:solidFill>
              </a:rPr>
              <a:t>을 재생시키고 </a:t>
            </a:r>
            <a:r>
              <a:rPr lang="en-US" altLang="ko-KR" dirty="0" err="1" smtClean="0">
                <a:solidFill>
                  <a:srgbClr val="496F74"/>
                </a:solidFill>
              </a:rPr>
              <a:t>BombExp</a:t>
            </a:r>
            <a:r>
              <a:rPr lang="ko-KR" altLang="en-US" dirty="0" smtClean="0">
                <a:solidFill>
                  <a:srgbClr val="496F74"/>
                </a:solidFill>
              </a:rPr>
              <a:t>라는 </a:t>
            </a:r>
            <a:r>
              <a:rPr lang="ko-KR" altLang="en-US" dirty="0" err="1" smtClean="0">
                <a:solidFill>
                  <a:srgbClr val="496F74"/>
                </a:solidFill>
              </a:rPr>
              <a:t>코루틴을</a:t>
            </a:r>
            <a:r>
              <a:rPr lang="ko-KR" altLang="en-US" dirty="0">
                <a:solidFill>
                  <a:srgbClr val="496F74"/>
                </a:solidFill>
              </a:rPr>
              <a:t> </a:t>
            </a:r>
            <a:r>
              <a:rPr lang="ko-KR" altLang="en-US" dirty="0" smtClean="0">
                <a:solidFill>
                  <a:srgbClr val="496F74"/>
                </a:solidFill>
              </a:rPr>
              <a:t>실행한다</a:t>
            </a:r>
            <a:r>
              <a:rPr lang="en-US" altLang="ko-KR" dirty="0" smtClean="0">
                <a:solidFill>
                  <a:srgbClr val="496F74"/>
                </a:solidFill>
              </a:rPr>
              <a:t>.</a:t>
            </a:r>
          </a:p>
          <a:p>
            <a:r>
              <a:rPr lang="en-US" altLang="ko-KR" dirty="0" err="1" smtClean="0">
                <a:solidFill>
                  <a:srgbClr val="496F74"/>
                </a:solidFill>
              </a:rPr>
              <a:t>Ienumerator</a:t>
            </a:r>
            <a:r>
              <a:rPr lang="en-US" altLang="ko-KR" dirty="0" smtClean="0">
                <a:solidFill>
                  <a:srgbClr val="496F74"/>
                </a:solidFill>
              </a:rPr>
              <a:t> </a:t>
            </a:r>
            <a:r>
              <a:rPr lang="en-US" altLang="ko-KR" dirty="0" err="1" smtClean="0">
                <a:solidFill>
                  <a:srgbClr val="496F74"/>
                </a:solidFill>
              </a:rPr>
              <a:t>BombExp</a:t>
            </a:r>
            <a:r>
              <a:rPr lang="en-US" altLang="ko-KR" dirty="0" smtClean="0">
                <a:solidFill>
                  <a:srgbClr val="496F74"/>
                </a:solidFill>
              </a:rPr>
              <a:t>()</a:t>
            </a:r>
            <a:r>
              <a:rPr lang="ko-KR" altLang="en-US" dirty="0" smtClean="0">
                <a:solidFill>
                  <a:srgbClr val="496F74"/>
                </a:solidFill>
              </a:rPr>
              <a:t>은 </a:t>
            </a:r>
            <a:r>
              <a:rPr lang="en-US" altLang="ko-KR" dirty="0" smtClean="0">
                <a:solidFill>
                  <a:srgbClr val="496F74"/>
                </a:solidFill>
              </a:rPr>
              <a:t>3</a:t>
            </a:r>
            <a:r>
              <a:rPr lang="ko-KR" altLang="en-US" dirty="0" smtClean="0">
                <a:solidFill>
                  <a:srgbClr val="496F74"/>
                </a:solidFill>
              </a:rPr>
              <a:t>초 뒤에 실행하게 하였으며 그 후에 폭발하는 </a:t>
            </a:r>
            <a:r>
              <a:rPr lang="en-US" altLang="ko-KR" dirty="0" smtClean="0">
                <a:solidFill>
                  <a:srgbClr val="496F74"/>
                </a:solidFill>
              </a:rPr>
              <a:t>Prefab</a:t>
            </a:r>
            <a:r>
              <a:rPr lang="ko-KR" altLang="en-US" dirty="0" smtClean="0">
                <a:solidFill>
                  <a:srgbClr val="496F74"/>
                </a:solidFill>
              </a:rPr>
              <a:t>을 동적생성시키고 </a:t>
            </a:r>
            <a:r>
              <a:rPr lang="ko-KR" altLang="en-US" dirty="0" err="1" smtClean="0">
                <a:solidFill>
                  <a:srgbClr val="496F74"/>
                </a:solidFill>
              </a:rPr>
              <a:t>폭탄터지는</a:t>
            </a:r>
            <a:r>
              <a:rPr lang="ko-KR" altLang="en-US" dirty="0" smtClean="0">
                <a:solidFill>
                  <a:srgbClr val="496F74"/>
                </a:solidFill>
              </a:rPr>
              <a:t> 효과음 재생</a:t>
            </a:r>
            <a:r>
              <a:rPr lang="en-US" altLang="ko-KR" dirty="0" smtClean="0">
                <a:solidFill>
                  <a:srgbClr val="496F7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042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3648123" y="893856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전체 시나리오 흐름도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1495811" y="2775284"/>
            <a:ext cx="9412821" cy="27271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ko-KR" sz="3600" dirty="0">
                <a:solidFill>
                  <a:schemeClr val="accent1"/>
                </a:solidFill>
              </a:rPr>
              <a:t>총 </a:t>
            </a:r>
            <a:r>
              <a:rPr lang="en-US" altLang="ko-KR" sz="3600" dirty="0">
                <a:solidFill>
                  <a:schemeClr val="accent1"/>
                </a:solidFill>
              </a:rPr>
              <a:t>4</a:t>
            </a:r>
            <a:r>
              <a:rPr lang="ko-KR" altLang="ko-KR" sz="3600" dirty="0">
                <a:solidFill>
                  <a:schemeClr val="accent1"/>
                </a:solidFill>
              </a:rPr>
              <a:t>가지 스테이지가 있으며</a:t>
            </a:r>
            <a:r>
              <a:rPr lang="en-US" altLang="ko-KR" sz="3600" dirty="0">
                <a:solidFill>
                  <a:schemeClr val="accent1"/>
                </a:solidFill>
              </a:rPr>
              <a:t> build</a:t>
            </a:r>
            <a:r>
              <a:rPr lang="ko-KR" altLang="ko-KR" sz="3600" dirty="0">
                <a:solidFill>
                  <a:schemeClr val="accent1"/>
                </a:solidFill>
              </a:rPr>
              <a:t>를 통해 지정된 </a:t>
            </a:r>
            <a:r>
              <a:rPr lang="en-US" altLang="ko-KR" sz="3600" dirty="0">
                <a:solidFill>
                  <a:schemeClr val="accent1"/>
                </a:solidFill>
              </a:rPr>
              <a:t>Scene</a:t>
            </a:r>
            <a:r>
              <a:rPr lang="ko-KR" altLang="ko-KR" sz="3600" dirty="0">
                <a:solidFill>
                  <a:schemeClr val="accent1"/>
                </a:solidFill>
              </a:rPr>
              <a:t>들의 번호를 </a:t>
            </a:r>
            <a:r>
              <a:rPr lang="en-US" altLang="ko-KR" sz="3600" dirty="0">
                <a:solidFill>
                  <a:schemeClr val="accent1"/>
                </a:solidFill>
              </a:rPr>
              <a:t>a</a:t>
            </a:r>
            <a:r>
              <a:rPr lang="ko-KR" altLang="ko-KR" sz="3600" dirty="0">
                <a:solidFill>
                  <a:schemeClr val="accent1"/>
                </a:solidFill>
              </a:rPr>
              <a:t>학기와 </a:t>
            </a:r>
            <a:r>
              <a:rPr lang="en-US" altLang="ko-KR" sz="3600" dirty="0">
                <a:solidFill>
                  <a:schemeClr val="accent1"/>
                </a:solidFill>
              </a:rPr>
              <a:t>b</a:t>
            </a:r>
            <a:r>
              <a:rPr lang="ko-KR" altLang="ko-KR" sz="3600" dirty="0">
                <a:solidFill>
                  <a:schemeClr val="accent1"/>
                </a:solidFill>
              </a:rPr>
              <a:t>학기 할 때 </a:t>
            </a:r>
            <a:r>
              <a:rPr lang="en-US" altLang="ko-KR" sz="3600" dirty="0">
                <a:solidFill>
                  <a:schemeClr val="accent1"/>
                </a:solidFill>
              </a:rPr>
              <a:t>a</a:t>
            </a:r>
            <a:r>
              <a:rPr lang="ko-KR" altLang="ko-KR" sz="3600" dirty="0">
                <a:solidFill>
                  <a:schemeClr val="accent1"/>
                </a:solidFill>
              </a:rPr>
              <a:t>학기에 값을 </a:t>
            </a:r>
            <a:r>
              <a:rPr lang="ko-KR" altLang="en-US" sz="3600" dirty="0" smtClean="0">
                <a:solidFill>
                  <a:schemeClr val="accent1"/>
                </a:solidFill>
              </a:rPr>
              <a:t>대입하고</a:t>
            </a:r>
            <a:r>
              <a:rPr lang="ko-KR" altLang="ko-KR" sz="3600" dirty="0" smtClean="0">
                <a:solidFill>
                  <a:schemeClr val="accent1"/>
                </a:solidFill>
              </a:rPr>
              <a:t> </a:t>
            </a:r>
            <a:r>
              <a:rPr lang="ko-KR" altLang="ko-KR" sz="3600" dirty="0">
                <a:solidFill>
                  <a:schemeClr val="accent1"/>
                </a:solidFill>
              </a:rPr>
              <a:t>게임이 시작된다</a:t>
            </a:r>
            <a:r>
              <a:rPr lang="en-US" altLang="ko-KR" sz="3600" dirty="0">
                <a:solidFill>
                  <a:schemeClr val="accent1"/>
                </a:solidFill>
              </a:rPr>
              <a:t>.</a:t>
            </a:r>
            <a:endParaRPr lang="ko-KR" altLang="ko-KR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92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3611464" y="416601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-’</a:t>
            </a:r>
            <a:r>
              <a:rPr lang="ko-KR" altLang="en-US" sz="3600" b="1" dirty="0" err="1" smtClean="0">
                <a:solidFill>
                  <a:schemeClr val="accent3">
                    <a:lumMod val="75000"/>
                  </a:schemeClr>
                </a:solidFill>
              </a:rPr>
              <a:t>과제폭탄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’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 구현에 대해</a:t>
            </a:r>
            <a:r>
              <a:rPr lang="en-US" altLang="ko-KR" sz="3600" b="1" dirty="0">
                <a:solidFill>
                  <a:schemeClr val="accent3">
                    <a:lumMod val="75000"/>
                  </a:schemeClr>
                </a:solidFill>
              </a:rPr>
              <a:t>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753957" y="2034941"/>
            <a:ext cx="10806163" cy="5233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rgbClr val="496F74"/>
                </a:solidFill>
              </a:rPr>
              <a:t>yield</a:t>
            </a:r>
            <a:r>
              <a:rPr lang="ko-KR" altLang="en-US" sz="3200" dirty="0" smtClean="0">
                <a:solidFill>
                  <a:srgbClr val="496F74"/>
                </a:solidFill>
              </a:rPr>
              <a:t>문에 의해 </a:t>
            </a:r>
            <a:r>
              <a:rPr lang="en-US" altLang="ko-KR" sz="3200" dirty="0">
                <a:solidFill>
                  <a:srgbClr val="496F74"/>
                </a:solidFill>
              </a:rPr>
              <a:t>3</a:t>
            </a:r>
            <a:r>
              <a:rPr lang="ko-KR" altLang="en-US" sz="3200" dirty="0" smtClean="0">
                <a:solidFill>
                  <a:srgbClr val="496F74"/>
                </a:solidFill>
              </a:rPr>
              <a:t>초 후에 </a:t>
            </a:r>
            <a:r>
              <a:rPr lang="ko-KR" altLang="en-US" sz="3200" dirty="0">
                <a:solidFill>
                  <a:srgbClr val="496F74"/>
                </a:solidFill>
              </a:rPr>
              <a:t>실행되는 것이기 </a:t>
            </a:r>
            <a:r>
              <a:rPr lang="ko-KR" altLang="en-US" sz="3200" dirty="0" smtClean="0">
                <a:solidFill>
                  <a:srgbClr val="496F74"/>
                </a:solidFill>
              </a:rPr>
              <a:t>때문에           </a:t>
            </a:r>
            <a:r>
              <a:rPr lang="en-US" altLang="ko-KR" sz="3200" dirty="0" smtClean="0">
                <a:solidFill>
                  <a:srgbClr val="496F74"/>
                </a:solidFill>
              </a:rPr>
              <a:t>Collider[] </a:t>
            </a:r>
            <a:r>
              <a:rPr lang="en-US" altLang="ko-KR" sz="3200" dirty="0" err="1" smtClean="0">
                <a:solidFill>
                  <a:srgbClr val="496F74"/>
                </a:solidFill>
              </a:rPr>
              <a:t>colls</a:t>
            </a:r>
            <a:r>
              <a:rPr lang="en-US" altLang="ko-KR" sz="3200" dirty="0" smtClean="0">
                <a:solidFill>
                  <a:srgbClr val="496F74"/>
                </a:solidFill>
              </a:rPr>
              <a:t>=</a:t>
            </a:r>
            <a:r>
              <a:rPr lang="en-US" altLang="ko-KR" sz="3200" dirty="0" err="1" smtClean="0">
                <a:solidFill>
                  <a:srgbClr val="496F74"/>
                </a:solidFill>
              </a:rPr>
              <a:t>Physics.OverlapSphere</a:t>
            </a:r>
            <a:r>
              <a:rPr lang="en-US" altLang="ko-KR" sz="3200" dirty="0" smtClean="0">
                <a:solidFill>
                  <a:srgbClr val="496F74"/>
                </a:solidFill>
              </a:rPr>
              <a:t>(tr.position,7.0f) </a:t>
            </a:r>
            <a:r>
              <a:rPr lang="ko-KR" altLang="en-US" sz="3200" dirty="0" smtClean="0">
                <a:solidFill>
                  <a:srgbClr val="496F74"/>
                </a:solidFill>
              </a:rPr>
              <a:t>를 이용해서 </a:t>
            </a:r>
            <a:r>
              <a:rPr lang="ko-KR" altLang="en-US" sz="3200" dirty="0" err="1" smtClean="0">
                <a:solidFill>
                  <a:srgbClr val="496F74"/>
                </a:solidFill>
              </a:rPr>
              <a:t>충돌체가</a:t>
            </a:r>
            <a:r>
              <a:rPr lang="ko-KR" altLang="en-US" sz="3200" dirty="0" smtClean="0">
                <a:solidFill>
                  <a:srgbClr val="496F74"/>
                </a:solidFill>
              </a:rPr>
              <a:t> 있으면 배열 안에 들어가고 그 </a:t>
            </a:r>
            <a:r>
              <a:rPr lang="ko-KR" altLang="en-US" sz="3200" dirty="0" err="1" smtClean="0">
                <a:solidFill>
                  <a:srgbClr val="496F74"/>
                </a:solidFill>
              </a:rPr>
              <a:t>충돌체에</a:t>
            </a:r>
            <a:r>
              <a:rPr lang="ko-KR" altLang="en-US" sz="3200" dirty="0" smtClean="0">
                <a:solidFill>
                  <a:srgbClr val="496F74"/>
                </a:solidFill>
              </a:rPr>
              <a:t> 대하여 만약 </a:t>
            </a:r>
            <a:r>
              <a:rPr lang="en-US" altLang="ko-KR" sz="3200" dirty="0" smtClean="0">
                <a:solidFill>
                  <a:srgbClr val="496F74"/>
                </a:solidFill>
              </a:rPr>
              <a:t>Player</a:t>
            </a:r>
            <a:r>
              <a:rPr lang="ko-KR" altLang="en-US" sz="3200" dirty="0" smtClean="0">
                <a:solidFill>
                  <a:srgbClr val="496F74"/>
                </a:solidFill>
              </a:rPr>
              <a:t>이면 </a:t>
            </a:r>
            <a:r>
              <a:rPr lang="en-US" altLang="ko-KR" sz="3200" dirty="0" smtClean="0">
                <a:solidFill>
                  <a:srgbClr val="496F74"/>
                </a:solidFill>
              </a:rPr>
              <a:t>‘</a:t>
            </a:r>
            <a:r>
              <a:rPr lang="ko-KR" altLang="en-US" sz="3200" dirty="0" smtClean="0">
                <a:solidFill>
                  <a:srgbClr val="496F74"/>
                </a:solidFill>
              </a:rPr>
              <a:t>으악</a:t>
            </a:r>
            <a:r>
              <a:rPr lang="en-US" altLang="ko-KR" sz="3200" dirty="0" smtClean="0">
                <a:solidFill>
                  <a:srgbClr val="496F74"/>
                </a:solidFill>
              </a:rPr>
              <a:t>’</a:t>
            </a:r>
            <a:r>
              <a:rPr lang="ko-KR" altLang="en-US" sz="3200" dirty="0" smtClean="0">
                <a:solidFill>
                  <a:srgbClr val="496F74"/>
                </a:solidFill>
              </a:rPr>
              <a:t>하는 효과음을 넣는다</a:t>
            </a:r>
            <a:r>
              <a:rPr lang="en-US" altLang="ko-KR" sz="3200" dirty="0" smtClean="0">
                <a:solidFill>
                  <a:srgbClr val="496F74"/>
                </a:solidFill>
              </a:rPr>
              <a:t>. </a:t>
            </a:r>
            <a:r>
              <a:rPr lang="en-US" altLang="ko-KR" sz="3200" dirty="0" err="1" smtClean="0">
                <a:solidFill>
                  <a:srgbClr val="496F74"/>
                </a:solidFill>
              </a:rPr>
              <a:t>lifeBar</a:t>
            </a:r>
            <a:r>
              <a:rPr lang="ko-KR" altLang="en-US" sz="3200" dirty="0" smtClean="0">
                <a:solidFill>
                  <a:srgbClr val="496F74"/>
                </a:solidFill>
              </a:rPr>
              <a:t>의 스크립트로부터 </a:t>
            </a:r>
            <a:r>
              <a:rPr lang="en-US" altLang="ko-KR" sz="3200" dirty="0" err="1" smtClean="0">
                <a:solidFill>
                  <a:srgbClr val="496F74"/>
                </a:solidFill>
              </a:rPr>
              <a:t>hp</a:t>
            </a:r>
            <a:r>
              <a:rPr lang="ko-KR" altLang="en-US" sz="3200" dirty="0" smtClean="0">
                <a:solidFill>
                  <a:srgbClr val="496F74"/>
                </a:solidFill>
              </a:rPr>
              <a:t>를 깎고</a:t>
            </a:r>
            <a:r>
              <a:rPr lang="en-US" altLang="ko-KR" sz="3200" dirty="0" smtClean="0">
                <a:solidFill>
                  <a:srgbClr val="496F74"/>
                </a:solidFill>
              </a:rPr>
              <a:t>, </a:t>
            </a:r>
            <a:r>
              <a:rPr lang="ko-KR" altLang="en-US" sz="3200" dirty="0" err="1" smtClean="0">
                <a:solidFill>
                  <a:srgbClr val="496F74"/>
                </a:solidFill>
              </a:rPr>
              <a:t>코루틴을</a:t>
            </a:r>
            <a:r>
              <a:rPr lang="ko-KR" altLang="en-US" sz="3200" dirty="0" smtClean="0">
                <a:solidFill>
                  <a:srgbClr val="496F74"/>
                </a:solidFill>
              </a:rPr>
              <a:t> 중단시킨다</a:t>
            </a:r>
            <a:r>
              <a:rPr lang="en-US" altLang="ko-KR" sz="3200" dirty="0" smtClean="0">
                <a:solidFill>
                  <a:srgbClr val="496F74"/>
                </a:solidFill>
              </a:rPr>
              <a:t>.</a:t>
            </a:r>
            <a:endParaRPr lang="en-US" altLang="ko-KR" sz="3200" dirty="0">
              <a:solidFill>
                <a:srgbClr val="496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17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2768084" y="416601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-’</a:t>
            </a:r>
            <a:r>
              <a:rPr lang="en-US" altLang="ko-KR" sz="3600" b="1" dirty="0" err="1" smtClean="0">
                <a:solidFill>
                  <a:schemeClr val="accent3">
                    <a:lumMod val="75000"/>
                  </a:schemeClr>
                </a:solidFill>
              </a:rPr>
              <a:t>ButtonTextUI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’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 게임오브젝트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753956" y="1476141"/>
            <a:ext cx="10806163" cy="2435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smtClean="0">
                <a:solidFill>
                  <a:srgbClr val="496F74"/>
                </a:solidFill>
              </a:rPr>
              <a:t>게임을 효과적으로 관리하기 위해 빈 게임 오브젝트를 만들고 </a:t>
            </a:r>
            <a:r>
              <a:rPr lang="en-US" altLang="ko-KR" sz="3200" dirty="0" err="1" smtClean="0">
                <a:solidFill>
                  <a:srgbClr val="496F74"/>
                </a:solidFill>
              </a:rPr>
              <a:t>ButtonTextUI</a:t>
            </a:r>
            <a:r>
              <a:rPr lang="ko-KR" altLang="en-US" sz="3200" dirty="0" smtClean="0">
                <a:solidFill>
                  <a:srgbClr val="496F74"/>
                </a:solidFill>
              </a:rPr>
              <a:t>라는 스크립트를 넣었다</a:t>
            </a:r>
            <a:r>
              <a:rPr lang="en-US" altLang="ko-KR" sz="3200" dirty="0" smtClean="0">
                <a:solidFill>
                  <a:srgbClr val="496F74"/>
                </a:solidFill>
              </a:rPr>
              <a:t>.</a:t>
            </a:r>
          </a:p>
          <a:p>
            <a:r>
              <a:rPr lang="en-US" altLang="ko-KR" sz="3200" dirty="0" smtClean="0">
                <a:solidFill>
                  <a:srgbClr val="496F74"/>
                </a:solidFill>
              </a:rPr>
              <a:t>Canvas</a:t>
            </a:r>
            <a:r>
              <a:rPr lang="ko-KR" altLang="en-US" sz="3200" dirty="0" smtClean="0">
                <a:solidFill>
                  <a:srgbClr val="496F74"/>
                </a:solidFill>
              </a:rPr>
              <a:t>에서 상황에 따라 글자를 바꿔야할 때의 함수들을 구현해서 외부 스크립트로부터 </a:t>
            </a:r>
            <a:r>
              <a:rPr lang="en-US" altLang="ko-KR" sz="3200" dirty="0" err="1" smtClean="0">
                <a:solidFill>
                  <a:srgbClr val="496F74"/>
                </a:solidFill>
              </a:rPr>
              <a:t>num</a:t>
            </a:r>
            <a:r>
              <a:rPr lang="ko-KR" altLang="en-US" sz="3200" dirty="0" smtClean="0">
                <a:solidFill>
                  <a:srgbClr val="496F74"/>
                </a:solidFill>
              </a:rPr>
              <a:t>을 전달받으면 그에 따라 실행하게 했다</a:t>
            </a:r>
            <a:r>
              <a:rPr lang="en-US" altLang="ko-KR" sz="3200" dirty="0" smtClean="0">
                <a:solidFill>
                  <a:srgbClr val="496F74"/>
                </a:solidFill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68084" y="4064000"/>
            <a:ext cx="633306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 smtClean="0"/>
              <a:t>게임화면에</a:t>
            </a:r>
            <a:r>
              <a:rPr lang="ko-KR" altLang="en-US" sz="2800" dirty="0" smtClean="0"/>
              <a:t> 표시되는 남은 시간</a:t>
            </a:r>
            <a:endParaRPr lang="en-US" altLang="ko-KR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A</a:t>
            </a:r>
            <a:r>
              <a:rPr lang="ko-KR" altLang="en-US" sz="2800" dirty="0" smtClean="0"/>
              <a:t>학년 </a:t>
            </a:r>
            <a:r>
              <a:rPr lang="en-US" altLang="ko-KR" sz="2800" dirty="0" smtClean="0"/>
              <a:t>b</a:t>
            </a:r>
            <a:r>
              <a:rPr lang="ko-KR" altLang="en-US" sz="2800" dirty="0" smtClean="0"/>
              <a:t>학기</a:t>
            </a:r>
            <a:endParaRPr lang="en-US" altLang="ko-KR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점수 표시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플레이어의 상태</a:t>
            </a:r>
            <a:endParaRPr lang="en-US" altLang="ko-KR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/>
              <a:t>상태와 점수의 배열</a:t>
            </a:r>
            <a:endParaRPr lang="en-US" altLang="ko-KR" sz="2800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54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4718907" y="816433"/>
            <a:ext cx="6777908" cy="13624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-’</a:t>
            </a:r>
            <a:r>
              <a:rPr lang="en-US" altLang="ko-KR" sz="3600" b="1" dirty="0" err="1" smtClean="0">
                <a:solidFill>
                  <a:schemeClr val="accent3">
                    <a:lumMod val="75000"/>
                  </a:schemeClr>
                </a:solidFill>
              </a:rPr>
              <a:t>ButtonTextUI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’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 게임오브젝트</a:t>
            </a:r>
            <a:endParaRPr lang="en-US" altLang="ko-KR" sz="36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                  그리고 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Canvas-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76" y="637323"/>
            <a:ext cx="3825860" cy="60007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486" y="2508922"/>
            <a:ext cx="7162751" cy="401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1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2852400" y="495921"/>
            <a:ext cx="6777908" cy="13624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-’</a:t>
            </a:r>
            <a:r>
              <a:rPr lang="en-US" altLang="ko-KR" sz="3600" b="1" dirty="0" err="1" smtClean="0">
                <a:solidFill>
                  <a:schemeClr val="accent3">
                    <a:lumMod val="75000"/>
                  </a:schemeClr>
                </a:solidFill>
              </a:rPr>
              <a:t>ButtonTextUI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’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 게임오브젝트</a:t>
            </a:r>
            <a:endParaRPr lang="en-US" altLang="ko-KR" sz="36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                  그리고 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Canvas-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9286" y="3198664"/>
            <a:ext cx="553936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ko-KR" altLang="en-US" sz="4400" dirty="0" smtClean="0">
                <a:solidFill>
                  <a:schemeClr val="accent1">
                    <a:lumMod val="75000"/>
                  </a:schemeClr>
                </a:solidFill>
              </a:rPr>
              <a:t>매우 짧은 영상</a:t>
            </a:r>
            <a:r>
              <a:rPr lang="en-US" altLang="ko-KR" sz="4400" dirty="0" smtClean="0">
                <a:solidFill>
                  <a:schemeClr val="accent1">
                    <a:lumMod val="75000"/>
                  </a:schemeClr>
                </a:solidFill>
              </a:rPr>
              <a:t>!-</a:t>
            </a:r>
          </a:p>
          <a:p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</a:rPr>
              <a:t>         타이머와 </a:t>
            </a: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</a:rPr>
              <a:t>Pause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</a:rPr>
              <a:t>화면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27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 txBox="1">
            <a:spLocks/>
          </p:cNvSpPr>
          <p:nvPr/>
        </p:nvSpPr>
        <p:spPr>
          <a:xfrm>
            <a:off x="3681117" y="262615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게임 최적화에 대해</a:t>
            </a:r>
            <a:r>
              <a:rPr lang="en-US" altLang="ko-KR" sz="3600" b="1" dirty="0">
                <a:solidFill>
                  <a:schemeClr val="accent3">
                    <a:lumMod val="75000"/>
                  </a:schemeClr>
                </a:solidFill>
              </a:rPr>
              <a:t>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864981" y="695720"/>
            <a:ext cx="10806163" cy="53997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 smtClean="0">
              <a:solidFill>
                <a:srgbClr val="496F74"/>
              </a:solidFill>
            </a:endParaRPr>
          </a:p>
          <a:p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</a:rPr>
              <a:t>유니티가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</a:rPr>
              <a:t>돌아가는데에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</a:rPr>
              <a:t>버벅거림의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 현상이 있을 때도 있었다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 특히 </a:t>
            </a:r>
            <a:r>
              <a:rPr lang="en-US" altLang="ko-KR" dirty="0" err="1" smtClean="0">
                <a:solidFill>
                  <a:schemeClr val="accent5">
                    <a:lumMod val="75000"/>
                  </a:schemeClr>
                </a:solidFill>
              </a:rPr>
              <a:t>MonoBehaviour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의 클래스에 있는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void Update()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함수는 매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</a:rPr>
              <a:t>프레임마다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 호출되기 때문에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</a:rPr>
              <a:t>코루틴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 함수를 이용해서 게임이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</a:rPr>
              <a:t>돌아가는데에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CPU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부담이 덜 되도록 함</a:t>
            </a:r>
            <a:endParaRPr lang="en-US" altLang="ko-KR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dirty="0" err="1" smtClean="0">
                <a:solidFill>
                  <a:schemeClr val="accent5">
                    <a:lumMod val="75000"/>
                  </a:schemeClr>
                </a:solidFill>
              </a:rPr>
              <a:t>Coroutine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 : 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게임 프로그래밍에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있어서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수많은 게임 오브젝트들의 상호 작용으로 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표현될 수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밖에 없기 때문에 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동시성이 중요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Unity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는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.NET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을 사용함에도 불구하고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멀티쓰레드가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아닌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코루틴으로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동시성을 표현하는데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이는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멀티쓰레드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프로그래밍이 버그 없는 코드를 작성하기 어렵기로 악명 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높다고 한다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.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</a:rPr>
              <a:t>협력형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</a:rPr>
              <a:t>멀티태스킹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</a:rPr>
              <a:t>유니티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 엔진과 스크립트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프로그래머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간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정적인 물체들은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static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으로 설정</a:t>
            </a:r>
            <a:endParaRPr lang="en-US" altLang="ko-KR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Lighting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Auto 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체크해제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</a:rPr>
              <a:t>등등등</a:t>
            </a:r>
            <a:endParaRPr lang="en-US" altLang="ko-KR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6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872489" y="1350854"/>
            <a:ext cx="10806163" cy="46272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구현하지 못한 것 </a:t>
            </a:r>
            <a:r>
              <a:rPr lang="en-US" altLang="ko-KR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0" indent="0">
              <a:buNone/>
            </a:pPr>
            <a:endParaRPr lang="en-US" altLang="ko-KR" dirty="0" smtClean="0">
              <a:solidFill>
                <a:srgbClr val="496F74"/>
              </a:solidFill>
            </a:endParaRPr>
          </a:p>
          <a:p>
            <a:r>
              <a:rPr lang="ko-KR" altLang="en-US" dirty="0" smtClean="0">
                <a:solidFill>
                  <a:srgbClr val="496F74"/>
                </a:solidFill>
              </a:rPr>
              <a:t>점수 구현 </a:t>
            </a:r>
            <a:r>
              <a:rPr lang="en-US" altLang="ko-KR" dirty="0" smtClean="0">
                <a:solidFill>
                  <a:srgbClr val="496F74"/>
                </a:solidFill>
              </a:rPr>
              <a:t>(A+  ~)</a:t>
            </a:r>
          </a:p>
          <a:p>
            <a:r>
              <a:rPr lang="ko-KR" altLang="en-US" dirty="0" smtClean="0">
                <a:solidFill>
                  <a:srgbClr val="496F74"/>
                </a:solidFill>
              </a:rPr>
              <a:t>게임 시작 전에 </a:t>
            </a:r>
            <a:r>
              <a:rPr lang="en-US" altLang="ko-KR" dirty="0" err="1" smtClean="0">
                <a:solidFill>
                  <a:srgbClr val="496F74"/>
                </a:solidFill>
              </a:rPr>
              <a:t>lesson.cs</a:t>
            </a:r>
            <a:r>
              <a:rPr lang="ko-KR" altLang="en-US" dirty="0" smtClean="0">
                <a:solidFill>
                  <a:srgbClr val="496F74"/>
                </a:solidFill>
              </a:rPr>
              <a:t>를 통해 학년</a:t>
            </a:r>
            <a:r>
              <a:rPr lang="en-US" altLang="ko-KR" dirty="0" smtClean="0">
                <a:solidFill>
                  <a:srgbClr val="496F74"/>
                </a:solidFill>
              </a:rPr>
              <a:t>, </a:t>
            </a:r>
            <a:r>
              <a:rPr lang="ko-KR" altLang="en-US" dirty="0" smtClean="0">
                <a:solidFill>
                  <a:srgbClr val="496F74"/>
                </a:solidFill>
              </a:rPr>
              <a:t>학기 별로 수강하고 싶은 강의를 입력 받아 배열로 담고 스테이지로 넘어갔을 때 나오는 </a:t>
            </a:r>
            <a:r>
              <a:rPr lang="en-US" altLang="ko-KR" dirty="0" err="1" smtClean="0">
                <a:solidFill>
                  <a:srgbClr val="496F74"/>
                </a:solidFill>
              </a:rPr>
              <a:t>NextSceneCanvas</a:t>
            </a:r>
            <a:r>
              <a:rPr lang="ko-KR" altLang="en-US" dirty="0" smtClean="0">
                <a:solidFill>
                  <a:srgbClr val="496F74"/>
                </a:solidFill>
              </a:rPr>
              <a:t>에서 그 배열을 띄우는 것을 하지 못하였다</a:t>
            </a:r>
            <a:r>
              <a:rPr lang="en-US" altLang="ko-KR" dirty="0" smtClean="0">
                <a:solidFill>
                  <a:srgbClr val="496F74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496F74"/>
                </a:solidFill>
              </a:rPr>
              <a:t>플레이어의 상태가 </a:t>
            </a:r>
            <a:r>
              <a:rPr lang="en-US" altLang="ko-KR" dirty="0" smtClean="0">
                <a:solidFill>
                  <a:srgbClr val="496F74"/>
                </a:solidFill>
              </a:rPr>
              <a:t>‘</a:t>
            </a:r>
            <a:r>
              <a:rPr lang="ko-KR" altLang="en-US" dirty="0" smtClean="0">
                <a:solidFill>
                  <a:srgbClr val="496F74"/>
                </a:solidFill>
              </a:rPr>
              <a:t>자퇴</a:t>
            </a:r>
            <a:r>
              <a:rPr lang="en-US" altLang="ko-KR" dirty="0" smtClean="0">
                <a:solidFill>
                  <a:srgbClr val="496F74"/>
                </a:solidFill>
              </a:rPr>
              <a:t>’</a:t>
            </a:r>
            <a:r>
              <a:rPr lang="ko-KR" altLang="en-US" dirty="0" smtClean="0">
                <a:solidFill>
                  <a:srgbClr val="496F74"/>
                </a:solidFill>
              </a:rPr>
              <a:t>가 되어 띄워지는 게임 </a:t>
            </a:r>
            <a:r>
              <a:rPr lang="ko-KR" altLang="en-US" dirty="0" err="1" smtClean="0">
                <a:solidFill>
                  <a:srgbClr val="496F74"/>
                </a:solidFill>
              </a:rPr>
              <a:t>오버화면</a:t>
            </a:r>
            <a:r>
              <a:rPr lang="ko-KR" altLang="en-US" dirty="0" smtClean="0">
                <a:solidFill>
                  <a:srgbClr val="496F74"/>
                </a:solidFill>
              </a:rPr>
              <a:t> </a:t>
            </a:r>
            <a:r>
              <a:rPr lang="en-US" altLang="ko-KR" dirty="0" smtClean="0">
                <a:solidFill>
                  <a:srgbClr val="496F74"/>
                </a:solidFill>
              </a:rPr>
              <a:t>Canvas</a:t>
            </a:r>
          </a:p>
          <a:p>
            <a:r>
              <a:rPr lang="ko-KR" altLang="en-US" dirty="0" smtClean="0">
                <a:solidFill>
                  <a:srgbClr val="496F74"/>
                </a:solidFill>
              </a:rPr>
              <a:t>플레이어의 상태가 </a:t>
            </a:r>
            <a:r>
              <a:rPr lang="en-US" altLang="ko-KR" dirty="0" smtClean="0">
                <a:solidFill>
                  <a:srgbClr val="496F74"/>
                </a:solidFill>
              </a:rPr>
              <a:t>‘</a:t>
            </a:r>
            <a:r>
              <a:rPr lang="ko-KR" altLang="en-US" dirty="0" smtClean="0">
                <a:solidFill>
                  <a:srgbClr val="496F74"/>
                </a:solidFill>
              </a:rPr>
              <a:t>졸업</a:t>
            </a:r>
            <a:r>
              <a:rPr lang="en-US" altLang="ko-KR" dirty="0" smtClean="0">
                <a:solidFill>
                  <a:srgbClr val="496F74"/>
                </a:solidFill>
              </a:rPr>
              <a:t>’</a:t>
            </a:r>
            <a:r>
              <a:rPr lang="ko-KR" altLang="en-US" dirty="0" smtClean="0">
                <a:solidFill>
                  <a:srgbClr val="496F74"/>
                </a:solidFill>
              </a:rPr>
              <a:t>이 되어 게임 클리어했다는 </a:t>
            </a:r>
            <a:r>
              <a:rPr lang="en-US" altLang="ko-KR" dirty="0" smtClean="0">
                <a:solidFill>
                  <a:srgbClr val="496F74"/>
                </a:solidFill>
              </a:rPr>
              <a:t>Canvas </a:t>
            </a:r>
          </a:p>
          <a:p>
            <a:pPr marL="0" indent="0">
              <a:buNone/>
            </a:pPr>
            <a:endParaRPr lang="en-US" altLang="ko-KR" dirty="0" smtClean="0">
              <a:solidFill>
                <a:srgbClr val="496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44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144380" y="420412"/>
            <a:ext cx="11903241" cy="6108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ko-KR" altLang="en-US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주간 </a:t>
            </a:r>
            <a:r>
              <a:rPr lang="ko-KR" altLang="en-US" sz="32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유니티엔진을</a:t>
            </a:r>
            <a:r>
              <a:rPr lang="ko-KR" altLang="en-US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다뤄보면서 </a:t>
            </a:r>
            <a:r>
              <a:rPr lang="en-US" altLang="ko-KR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0" indent="0">
              <a:buNone/>
            </a:pPr>
            <a:endParaRPr lang="en-US" altLang="ko-KR" dirty="0" smtClean="0">
              <a:solidFill>
                <a:srgbClr val="496F74"/>
              </a:solidFill>
            </a:endParaRPr>
          </a:p>
          <a:p>
            <a:r>
              <a:rPr lang="en-US" altLang="ko-KR" dirty="0" smtClean="0">
                <a:solidFill>
                  <a:srgbClr val="496F74"/>
                </a:solidFill>
              </a:rPr>
              <a:t>C#</a:t>
            </a:r>
            <a:r>
              <a:rPr lang="ko-KR" altLang="en-US" dirty="0" smtClean="0">
                <a:solidFill>
                  <a:srgbClr val="496F74"/>
                </a:solidFill>
              </a:rPr>
              <a:t>이 </a:t>
            </a:r>
            <a:r>
              <a:rPr lang="en-US" altLang="ko-KR" dirty="0" smtClean="0">
                <a:solidFill>
                  <a:srgbClr val="496F74"/>
                </a:solidFill>
              </a:rPr>
              <a:t>C++</a:t>
            </a:r>
            <a:r>
              <a:rPr lang="ko-KR" altLang="en-US" dirty="0" smtClean="0">
                <a:solidFill>
                  <a:srgbClr val="496F74"/>
                </a:solidFill>
              </a:rPr>
              <a:t>와 자바를 섞은 느낌이라고 들었는데</a:t>
            </a:r>
            <a:endParaRPr lang="en-US" altLang="ko-KR" dirty="0" smtClean="0">
              <a:solidFill>
                <a:srgbClr val="496F74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496F74"/>
                </a:solidFill>
              </a:rPr>
              <a:t>  </a:t>
            </a:r>
            <a:r>
              <a:rPr lang="en-US" altLang="ko-KR" dirty="0" smtClean="0">
                <a:solidFill>
                  <a:srgbClr val="496F74"/>
                </a:solidFill>
              </a:rPr>
              <a:t>C++</a:t>
            </a:r>
            <a:r>
              <a:rPr lang="ko-KR" altLang="en-US" dirty="0" smtClean="0">
                <a:solidFill>
                  <a:srgbClr val="496F74"/>
                </a:solidFill>
              </a:rPr>
              <a:t>와 꽤 비슷해서 친근함을 많이 느꼈다</a:t>
            </a:r>
            <a:r>
              <a:rPr lang="en-US" altLang="ko-KR" dirty="0" smtClean="0">
                <a:solidFill>
                  <a:srgbClr val="496F74"/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rgbClr val="496F74"/>
                </a:solidFill>
              </a:rPr>
              <a:t>게임 오브젝트들에 스크립트를 컴포넌트로 넣을 때 각 오브젝트들끼리 상호작용이 있기 때문에 스크립트에 다른 스크립트의 함수 또는 변수를 왔다 갔다 써갈 때가 머리를 많이 쓰게 했고 </a:t>
            </a:r>
            <a:r>
              <a:rPr lang="ko-KR" altLang="en-US" dirty="0" err="1" smtClean="0">
                <a:solidFill>
                  <a:srgbClr val="496F74"/>
                </a:solidFill>
              </a:rPr>
              <a:t>재밌었다</a:t>
            </a:r>
            <a:r>
              <a:rPr lang="en-US" altLang="ko-KR" dirty="0" smtClean="0">
                <a:solidFill>
                  <a:srgbClr val="496F74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496F74"/>
                </a:solidFill>
              </a:rPr>
              <a:t>에러가 나면 스크립트 에러 </a:t>
            </a:r>
            <a:r>
              <a:rPr lang="en-US" altLang="ko-KR" dirty="0" smtClean="0">
                <a:solidFill>
                  <a:srgbClr val="496F74"/>
                </a:solidFill>
              </a:rPr>
              <a:t>or </a:t>
            </a:r>
            <a:r>
              <a:rPr lang="ko-KR" altLang="en-US" dirty="0" err="1" smtClean="0">
                <a:solidFill>
                  <a:srgbClr val="496F74"/>
                </a:solidFill>
              </a:rPr>
              <a:t>유니티</a:t>
            </a:r>
            <a:r>
              <a:rPr lang="ko-KR" altLang="en-US" dirty="0" smtClean="0">
                <a:solidFill>
                  <a:srgbClr val="496F74"/>
                </a:solidFill>
              </a:rPr>
              <a:t> 엔진 에러인데 후자에서 </a:t>
            </a:r>
            <a:r>
              <a:rPr lang="ko-KR" altLang="en-US" dirty="0" err="1" smtClean="0">
                <a:solidFill>
                  <a:srgbClr val="496F74"/>
                </a:solidFill>
              </a:rPr>
              <a:t>에러나면</a:t>
            </a:r>
            <a:r>
              <a:rPr lang="ko-KR" altLang="en-US" dirty="0" smtClean="0">
                <a:solidFill>
                  <a:srgbClr val="496F74"/>
                </a:solidFill>
              </a:rPr>
              <a:t> </a:t>
            </a:r>
            <a:r>
              <a:rPr lang="ko-KR" altLang="en-US" dirty="0" err="1" smtClean="0">
                <a:solidFill>
                  <a:srgbClr val="496F74"/>
                </a:solidFill>
              </a:rPr>
              <a:t>콘솔창에</a:t>
            </a:r>
            <a:r>
              <a:rPr lang="ko-KR" altLang="en-US" dirty="0" smtClean="0">
                <a:solidFill>
                  <a:srgbClr val="496F74"/>
                </a:solidFill>
              </a:rPr>
              <a:t> 뜨지 않을 때도 있어서 곤란할 때가 많았다</a:t>
            </a:r>
            <a:r>
              <a:rPr lang="en-US" altLang="ko-KR" dirty="0" smtClean="0">
                <a:solidFill>
                  <a:srgbClr val="496F74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496F74"/>
                </a:solidFill>
              </a:rPr>
              <a:t>가장 많이 본 에러는</a:t>
            </a:r>
            <a:r>
              <a:rPr lang="en-US" altLang="ko-KR" dirty="0" smtClean="0">
                <a:solidFill>
                  <a:srgbClr val="496F74"/>
                </a:solidFill>
              </a:rPr>
              <a:t>…</a:t>
            </a:r>
            <a:r>
              <a:rPr lang="en-US" altLang="ko-KR" dirty="0" err="1" smtClean="0">
                <a:solidFill>
                  <a:srgbClr val="496F74"/>
                </a:solidFill>
              </a:rPr>
              <a:t>NullReferenceException</a:t>
            </a:r>
            <a:r>
              <a:rPr lang="en-US" altLang="ko-KR" dirty="0" smtClean="0">
                <a:solidFill>
                  <a:srgbClr val="496F74"/>
                </a:solidFill>
              </a:rPr>
              <a:t>….</a:t>
            </a:r>
            <a:r>
              <a:rPr lang="ko-KR" altLang="en-US" dirty="0" smtClean="0">
                <a:solidFill>
                  <a:srgbClr val="496F74"/>
                </a:solidFill>
              </a:rPr>
              <a:t>이 </a:t>
            </a:r>
            <a:r>
              <a:rPr lang="ko-KR" altLang="en-US" dirty="0" err="1" smtClean="0">
                <a:solidFill>
                  <a:srgbClr val="496F74"/>
                </a:solidFill>
              </a:rPr>
              <a:t>이상보면</a:t>
            </a:r>
            <a:r>
              <a:rPr lang="ko-KR" altLang="en-US" dirty="0" smtClean="0">
                <a:solidFill>
                  <a:srgbClr val="496F74"/>
                </a:solidFill>
              </a:rPr>
              <a:t> </a:t>
            </a:r>
            <a:r>
              <a:rPr lang="ko-KR" altLang="en-US" dirty="0" err="1">
                <a:solidFill>
                  <a:srgbClr val="496F74"/>
                </a:solidFill>
              </a:rPr>
              <a:t>현기증나요</a:t>
            </a:r>
            <a:endParaRPr lang="en-US" altLang="ko-KR" dirty="0" smtClean="0">
              <a:solidFill>
                <a:srgbClr val="496F74"/>
              </a:solidFill>
            </a:endParaRPr>
          </a:p>
          <a:p>
            <a:pPr marL="0" indent="0">
              <a:buNone/>
            </a:pPr>
            <a:r>
              <a:rPr lang="ko-KR" altLang="en-US" dirty="0" smtClean="0">
                <a:solidFill>
                  <a:srgbClr val="496F74"/>
                </a:solidFill>
              </a:rPr>
              <a:t>새로 보는 에러들은 </a:t>
            </a:r>
            <a:r>
              <a:rPr lang="en-US" altLang="ko-KR" dirty="0" err="1" smtClean="0">
                <a:solidFill>
                  <a:srgbClr val="496F74"/>
                </a:solidFill>
              </a:rPr>
              <a:t>StackOverFlow</a:t>
            </a:r>
            <a:r>
              <a:rPr lang="ko-KR" altLang="en-US" dirty="0" smtClean="0">
                <a:solidFill>
                  <a:srgbClr val="496F74"/>
                </a:solidFill>
              </a:rPr>
              <a:t>나 </a:t>
            </a:r>
            <a:r>
              <a:rPr lang="ko-KR" altLang="en-US" dirty="0" err="1" smtClean="0">
                <a:solidFill>
                  <a:srgbClr val="496F74"/>
                </a:solidFill>
              </a:rPr>
              <a:t>유니티</a:t>
            </a:r>
            <a:r>
              <a:rPr lang="ko-KR" altLang="en-US" dirty="0" smtClean="0">
                <a:solidFill>
                  <a:srgbClr val="496F74"/>
                </a:solidFill>
              </a:rPr>
              <a:t> 공식 커뮤니티</a:t>
            </a:r>
            <a:r>
              <a:rPr lang="en-US" altLang="ko-KR" dirty="0" smtClean="0">
                <a:solidFill>
                  <a:srgbClr val="496F74"/>
                </a:solidFill>
              </a:rPr>
              <a:t>, </a:t>
            </a:r>
            <a:r>
              <a:rPr lang="ko-KR" altLang="en-US" dirty="0" smtClean="0">
                <a:solidFill>
                  <a:srgbClr val="496F74"/>
                </a:solidFill>
              </a:rPr>
              <a:t>이재헌 사이트 등에서 찾아가며 고쳐나가면 얻어가는 것들이 있지만 저거는 답이 없다</a:t>
            </a:r>
            <a:endParaRPr lang="en-US" altLang="ko-KR" dirty="0">
              <a:solidFill>
                <a:srgbClr val="496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07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144380" y="420412"/>
            <a:ext cx="11903241" cy="6108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ko-KR" altLang="en-US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주간 </a:t>
            </a:r>
            <a:r>
              <a:rPr lang="ko-KR" altLang="en-US" sz="32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유니티엔진을</a:t>
            </a:r>
            <a:r>
              <a:rPr lang="ko-KR" altLang="en-US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다뤄보면서 </a:t>
            </a:r>
            <a:r>
              <a:rPr lang="en-US" altLang="ko-KR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0" indent="0">
              <a:buNone/>
            </a:pPr>
            <a:endParaRPr lang="en-US" altLang="ko-KR" dirty="0" smtClean="0">
              <a:solidFill>
                <a:srgbClr val="496F74"/>
              </a:solidFill>
            </a:endParaRPr>
          </a:p>
          <a:p>
            <a:r>
              <a:rPr lang="ko-KR" altLang="en-US" dirty="0" smtClean="0">
                <a:solidFill>
                  <a:srgbClr val="496F74"/>
                </a:solidFill>
              </a:rPr>
              <a:t>나중에 후배가 </a:t>
            </a:r>
            <a:r>
              <a:rPr lang="ko-KR" altLang="en-US" dirty="0" err="1" smtClean="0">
                <a:solidFill>
                  <a:srgbClr val="496F74"/>
                </a:solidFill>
              </a:rPr>
              <a:t>유니티</a:t>
            </a:r>
            <a:r>
              <a:rPr lang="en-US" altLang="ko-KR" dirty="0" smtClean="0">
                <a:solidFill>
                  <a:srgbClr val="496F74"/>
                </a:solidFill>
              </a:rPr>
              <a:t>3D</a:t>
            </a:r>
            <a:r>
              <a:rPr lang="ko-KR" altLang="en-US" dirty="0" smtClean="0">
                <a:solidFill>
                  <a:srgbClr val="496F74"/>
                </a:solidFill>
              </a:rPr>
              <a:t>로 스테이지를 </a:t>
            </a:r>
            <a:r>
              <a:rPr lang="en-US" altLang="ko-KR" dirty="0" smtClean="0">
                <a:solidFill>
                  <a:srgbClr val="496F74"/>
                </a:solidFill>
              </a:rPr>
              <a:t>3</a:t>
            </a:r>
            <a:r>
              <a:rPr lang="ko-KR" altLang="en-US" dirty="0" smtClean="0">
                <a:solidFill>
                  <a:srgbClr val="496F74"/>
                </a:solidFill>
              </a:rPr>
              <a:t>개 이상 만든다고 하면 말리고 싶다</a:t>
            </a:r>
            <a:r>
              <a:rPr lang="en-US" altLang="ko-KR" dirty="0" smtClean="0">
                <a:solidFill>
                  <a:srgbClr val="496F74"/>
                </a:solidFill>
              </a:rPr>
              <a:t>. </a:t>
            </a:r>
            <a:r>
              <a:rPr lang="ko-KR" altLang="en-US" dirty="0" smtClean="0">
                <a:solidFill>
                  <a:srgbClr val="496F74"/>
                </a:solidFill>
              </a:rPr>
              <a:t>필드 내의 물체들을 </a:t>
            </a:r>
            <a:r>
              <a:rPr lang="en-US" altLang="ko-KR" dirty="0" smtClean="0">
                <a:solidFill>
                  <a:srgbClr val="496F74"/>
                </a:solidFill>
              </a:rPr>
              <a:t>Transform </a:t>
            </a:r>
            <a:r>
              <a:rPr lang="ko-KR" altLang="en-US" dirty="0" smtClean="0">
                <a:solidFill>
                  <a:srgbClr val="496F74"/>
                </a:solidFill>
              </a:rPr>
              <a:t>컴포넌트로 </a:t>
            </a:r>
            <a:r>
              <a:rPr lang="en-US" altLang="ko-KR" dirty="0" err="1" smtClean="0">
                <a:solidFill>
                  <a:srgbClr val="496F74"/>
                </a:solidFill>
              </a:rPr>
              <a:t>x,y,z</a:t>
            </a:r>
            <a:r>
              <a:rPr lang="ko-KR" altLang="en-US" dirty="0" smtClean="0">
                <a:solidFill>
                  <a:srgbClr val="496F74"/>
                </a:solidFill>
              </a:rPr>
              <a:t>축을 일일이 </a:t>
            </a:r>
            <a:r>
              <a:rPr lang="ko-KR" altLang="en-US" dirty="0" err="1" smtClean="0">
                <a:solidFill>
                  <a:srgbClr val="496F74"/>
                </a:solidFill>
              </a:rPr>
              <a:t>봐가야</a:t>
            </a:r>
            <a:r>
              <a:rPr lang="ko-KR" altLang="en-US" dirty="0" smtClean="0">
                <a:solidFill>
                  <a:srgbClr val="496F74"/>
                </a:solidFill>
              </a:rPr>
              <a:t> 한다</a:t>
            </a:r>
            <a:r>
              <a:rPr lang="en-US" altLang="ko-KR" dirty="0" smtClean="0">
                <a:solidFill>
                  <a:srgbClr val="496F74"/>
                </a:solidFill>
              </a:rPr>
              <a:t>. </a:t>
            </a:r>
            <a:r>
              <a:rPr lang="ko-KR" altLang="en-US" dirty="0" smtClean="0">
                <a:solidFill>
                  <a:srgbClr val="496F74"/>
                </a:solidFill>
              </a:rPr>
              <a:t>무엇을 얼마나 놓고 </a:t>
            </a:r>
            <a:r>
              <a:rPr lang="ko-KR" altLang="en-US" dirty="0" err="1" smtClean="0">
                <a:solidFill>
                  <a:srgbClr val="496F74"/>
                </a:solidFill>
              </a:rPr>
              <a:t>싶은가에</a:t>
            </a:r>
            <a:r>
              <a:rPr lang="ko-KR" altLang="en-US" dirty="0" smtClean="0">
                <a:solidFill>
                  <a:srgbClr val="496F74"/>
                </a:solidFill>
              </a:rPr>
              <a:t> 따라 고생의 길이 비례적으로 열린다</a:t>
            </a:r>
            <a:r>
              <a:rPr lang="en-US" altLang="ko-KR" dirty="0" smtClean="0">
                <a:solidFill>
                  <a:srgbClr val="496F74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496F74"/>
                </a:solidFill>
              </a:rPr>
              <a:t>또한 </a:t>
            </a:r>
            <a:r>
              <a:rPr lang="ko-KR" altLang="en-US" dirty="0" err="1" smtClean="0">
                <a:solidFill>
                  <a:srgbClr val="496F74"/>
                </a:solidFill>
              </a:rPr>
              <a:t>유니티에서</a:t>
            </a:r>
            <a:r>
              <a:rPr lang="ko-KR" altLang="en-US" dirty="0" smtClean="0">
                <a:solidFill>
                  <a:srgbClr val="496F74"/>
                </a:solidFill>
              </a:rPr>
              <a:t> 제공했던 </a:t>
            </a:r>
            <a:r>
              <a:rPr lang="en-US" altLang="ko-KR" dirty="0" err="1" smtClean="0">
                <a:solidFill>
                  <a:srgbClr val="496F74"/>
                </a:solidFill>
              </a:rPr>
              <a:t>MonoDevelop</a:t>
            </a:r>
            <a:r>
              <a:rPr lang="ko-KR" altLang="en-US" dirty="0" smtClean="0">
                <a:solidFill>
                  <a:srgbClr val="496F74"/>
                </a:solidFill>
              </a:rPr>
              <a:t>으로 스크립트를 </a:t>
            </a:r>
            <a:r>
              <a:rPr lang="ko-KR" altLang="en-US" dirty="0" err="1" smtClean="0">
                <a:solidFill>
                  <a:srgbClr val="496F74"/>
                </a:solidFill>
              </a:rPr>
              <a:t>작성했었는데</a:t>
            </a:r>
            <a:r>
              <a:rPr lang="en-US" altLang="ko-KR" dirty="0" smtClean="0">
                <a:solidFill>
                  <a:srgbClr val="496F74"/>
                </a:solidFill>
              </a:rPr>
              <a:t>, </a:t>
            </a:r>
            <a:r>
              <a:rPr lang="ko-KR" altLang="en-US" dirty="0" smtClean="0">
                <a:solidFill>
                  <a:srgbClr val="496F74"/>
                </a:solidFill>
              </a:rPr>
              <a:t>사람마다 </a:t>
            </a:r>
            <a:r>
              <a:rPr lang="ko-KR" altLang="en-US" dirty="0" err="1" smtClean="0">
                <a:solidFill>
                  <a:srgbClr val="496F74"/>
                </a:solidFill>
              </a:rPr>
              <a:t>비쥬얼</a:t>
            </a:r>
            <a:r>
              <a:rPr lang="ko-KR" altLang="en-US" dirty="0" smtClean="0">
                <a:solidFill>
                  <a:srgbClr val="496F74"/>
                </a:solidFill>
              </a:rPr>
              <a:t> 스튜디오가 낫다</a:t>
            </a:r>
            <a:r>
              <a:rPr lang="en-US" altLang="ko-KR" dirty="0" smtClean="0">
                <a:solidFill>
                  <a:srgbClr val="496F74"/>
                </a:solidFill>
              </a:rPr>
              <a:t>, </a:t>
            </a:r>
            <a:r>
              <a:rPr lang="ko-KR" altLang="en-US" dirty="0" err="1" smtClean="0">
                <a:solidFill>
                  <a:srgbClr val="496F74"/>
                </a:solidFill>
              </a:rPr>
              <a:t>모노디벨롭이</a:t>
            </a:r>
            <a:r>
              <a:rPr lang="ko-KR" altLang="en-US" dirty="0" smtClean="0">
                <a:solidFill>
                  <a:srgbClr val="496F74"/>
                </a:solidFill>
              </a:rPr>
              <a:t> 낫다 의견이 반반이어서 후자를 썼더니 주석으로 한글을 쓸 때마다 인내심의 한계를 느끼게 한다</a:t>
            </a:r>
            <a:r>
              <a:rPr lang="en-US" altLang="ko-KR" dirty="0" smtClean="0">
                <a:solidFill>
                  <a:srgbClr val="496F74"/>
                </a:solidFill>
              </a:rPr>
              <a:t>. </a:t>
            </a:r>
            <a:r>
              <a:rPr lang="ko-KR" altLang="en-US" dirty="0" smtClean="0">
                <a:solidFill>
                  <a:srgbClr val="496F74"/>
                </a:solidFill>
              </a:rPr>
              <a:t>또한 스크립트의 외부로부터 어떠한 문자도 복사</a:t>
            </a:r>
            <a:r>
              <a:rPr lang="en-US" altLang="ko-KR" dirty="0" smtClean="0">
                <a:solidFill>
                  <a:srgbClr val="496F74"/>
                </a:solidFill>
              </a:rPr>
              <a:t>&amp;</a:t>
            </a:r>
            <a:r>
              <a:rPr lang="ko-KR" altLang="en-US" dirty="0" smtClean="0">
                <a:solidFill>
                  <a:srgbClr val="496F74"/>
                </a:solidFill>
              </a:rPr>
              <a:t>붙이기가 안된다</a:t>
            </a:r>
            <a:r>
              <a:rPr lang="en-US" altLang="ko-KR" dirty="0" smtClean="0">
                <a:solidFill>
                  <a:srgbClr val="496F74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496F74"/>
                </a:solidFill>
              </a:rPr>
              <a:t>결론은 </a:t>
            </a:r>
            <a:r>
              <a:rPr lang="ko-KR" altLang="en-US" dirty="0" err="1" smtClean="0">
                <a:solidFill>
                  <a:srgbClr val="496F74"/>
                </a:solidFill>
              </a:rPr>
              <a:t>유니티</a:t>
            </a:r>
            <a:r>
              <a:rPr lang="en-US" altLang="ko-KR" dirty="0" smtClean="0">
                <a:solidFill>
                  <a:srgbClr val="496F74"/>
                </a:solidFill>
              </a:rPr>
              <a:t>3D</a:t>
            </a:r>
            <a:r>
              <a:rPr lang="ko-KR" altLang="en-US" dirty="0" smtClean="0">
                <a:solidFill>
                  <a:srgbClr val="496F74"/>
                </a:solidFill>
              </a:rPr>
              <a:t>는</a:t>
            </a:r>
            <a:r>
              <a:rPr lang="en-US" altLang="ko-KR" dirty="0" smtClean="0">
                <a:solidFill>
                  <a:srgbClr val="496F74"/>
                </a:solidFill>
              </a:rPr>
              <a:t>….</a:t>
            </a:r>
            <a:r>
              <a:rPr lang="ko-KR" altLang="en-US" dirty="0" smtClean="0">
                <a:solidFill>
                  <a:srgbClr val="496F74"/>
                </a:solidFill>
              </a:rPr>
              <a:t> </a:t>
            </a:r>
            <a:r>
              <a:rPr lang="ko-KR" altLang="en-US" smtClean="0">
                <a:solidFill>
                  <a:srgbClr val="496F74"/>
                </a:solidFill>
              </a:rPr>
              <a:t>재밌다</a:t>
            </a:r>
            <a:endParaRPr lang="en-US" altLang="ko-KR" dirty="0" smtClean="0">
              <a:solidFill>
                <a:srgbClr val="496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74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6097953" y="1663731"/>
            <a:ext cx="5746082" cy="17907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dirty="0" smtClean="0">
                <a:solidFill>
                  <a:srgbClr val="496F74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★</a:t>
            </a:r>
            <a:r>
              <a:rPr lang="ko-KR" altLang="en-US" sz="4800" dirty="0" smtClean="0">
                <a:solidFill>
                  <a:srgbClr val="496F74"/>
                </a:solidFill>
              </a:rPr>
              <a:t>감사합니다</a:t>
            </a:r>
            <a:endParaRPr lang="ko-KR" altLang="en-US" sz="2400" dirty="0">
              <a:solidFill>
                <a:srgbClr val="496F74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518" y="2234152"/>
            <a:ext cx="6317148" cy="4623847"/>
          </a:xfrm>
          <a:prstGeom prst="rect">
            <a:avLst/>
          </a:prstGeom>
          <a:blipFill dpi="0" rotWithShape="1">
            <a:blip r:embed="rId2">
              <a:alphaModFix amt="5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9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933253" y="1545997"/>
            <a:ext cx="11953189" cy="60048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4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4400" b="1" dirty="0" smtClean="0">
                <a:solidFill>
                  <a:schemeClr val="accent3">
                    <a:lumMod val="75000"/>
                  </a:schemeClr>
                </a:solidFill>
              </a:rPr>
              <a:t>첫 번째 </a:t>
            </a:r>
            <a:r>
              <a:rPr lang="en-US" altLang="ko-KR" sz="4400" b="1" dirty="0" smtClean="0">
                <a:solidFill>
                  <a:schemeClr val="accent3">
                    <a:lumMod val="75000"/>
                  </a:schemeClr>
                </a:solidFill>
              </a:rPr>
              <a:t>Scene</a:t>
            </a:r>
          </a:p>
          <a:p>
            <a:pPr marL="0" indent="0">
              <a:buNone/>
            </a:pPr>
            <a:r>
              <a:rPr lang="en-US" altLang="ko-KR" sz="44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4400" b="1" dirty="0" smtClean="0">
                <a:solidFill>
                  <a:schemeClr val="accent3">
                    <a:lumMod val="75000"/>
                  </a:schemeClr>
                </a:solidFill>
              </a:rPr>
              <a:t>두 번째 </a:t>
            </a:r>
            <a:r>
              <a:rPr lang="en-US" altLang="ko-KR" sz="4400" b="1" dirty="0" smtClean="0">
                <a:solidFill>
                  <a:schemeClr val="accent3">
                    <a:lumMod val="75000"/>
                  </a:schemeClr>
                </a:solidFill>
              </a:rPr>
              <a:t>Scene</a:t>
            </a:r>
          </a:p>
          <a:p>
            <a:pPr marL="0" indent="0">
              <a:buNone/>
            </a:pPr>
            <a:r>
              <a:rPr lang="en-US" altLang="ko-KR" sz="4400" b="1" dirty="0" smtClean="0">
                <a:solidFill>
                  <a:schemeClr val="accent3">
                    <a:lumMod val="75000"/>
                  </a:schemeClr>
                </a:solidFill>
              </a:rPr>
              <a:t>-Player, Enemy </a:t>
            </a:r>
            <a:r>
              <a:rPr lang="ko-KR" altLang="en-US" sz="4400" b="1" dirty="0" smtClean="0">
                <a:solidFill>
                  <a:schemeClr val="accent3">
                    <a:lumMod val="75000"/>
                  </a:schemeClr>
                </a:solidFill>
              </a:rPr>
              <a:t>구현</a:t>
            </a:r>
            <a:endParaRPr lang="en-US" altLang="ko-KR" sz="44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4400" b="1" dirty="0" smtClean="0">
                <a:solidFill>
                  <a:schemeClr val="accent3">
                    <a:lumMod val="75000"/>
                  </a:schemeClr>
                </a:solidFill>
              </a:rPr>
              <a:t>-Portal, </a:t>
            </a:r>
            <a:r>
              <a:rPr lang="ko-KR" altLang="en-US" sz="4400" b="1" dirty="0" err="1" smtClean="0">
                <a:solidFill>
                  <a:schemeClr val="accent3">
                    <a:lumMod val="75000"/>
                  </a:schemeClr>
                </a:solidFill>
              </a:rPr>
              <a:t>과제★폭탄</a:t>
            </a:r>
            <a:r>
              <a:rPr lang="en-US" altLang="ko-KR" sz="4400" b="1" dirty="0" smtClean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altLang="ko-KR" sz="4400" b="1" dirty="0" err="1" smtClean="0">
                <a:solidFill>
                  <a:schemeClr val="accent3">
                    <a:lumMod val="75000"/>
                  </a:schemeClr>
                </a:solidFill>
              </a:rPr>
              <a:t>ButtonTextUI</a:t>
            </a:r>
            <a:r>
              <a:rPr lang="en-US" altLang="ko-KR" sz="4400" b="1" dirty="0" smtClean="0">
                <a:solidFill>
                  <a:schemeClr val="accent3">
                    <a:lumMod val="75000"/>
                  </a:schemeClr>
                </a:solidFill>
              </a:rPr>
              <a:t> Object</a:t>
            </a:r>
            <a:endParaRPr lang="en-US" altLang="ko-KR" sz="44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44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4400" b="1" dirty="0" smtClean="0">
                <a:solidFill>
                  <a:schemeClr val="accent3">
                    <a:lumMod val="75000"/>
                  </a:schemeClr>
                </a:solidFill>
              </a:rPr>
              <a:t>게임 최적화</a:t>
            </a:r>
            <a:endParaRPr lang="en-US" altLang="ko-KR" sz="44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44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4400" b="1" dirty="0" smtClean="0">
                <a:solidFill>
                  <a:schemeClr val="accent3">
                    <a:lumMod val="75000"/>
                  </a:schemeClr>
                </a:solidFill>
              </a:rPr>
              <a:t>구현하지 못한 것과 </a:t>
            </a:r>
            <a:r>
              <a:rPr lang="en-US" altLang="ko-KR" sz="4400" b="1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r>
              <a:rPr lang="ko-KR" altLang="en-US" sz="4400" b="1" dirty="0" smtClean="0">
                <a:solidFill>
                  <a:schemeClr val="accent3">
                    <a:lumMod val="75000"/>
                  </a:schemeClr>
                </a:solidFill>
              </a:rPr>
              <a:t>주간 느낀 점</a:t>
            </a:r>
            <a:endParaRPr lang="en-US" altLang="ko-KR" sz="44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ko-KR" altLang="en-US" sz="6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5571191" y="403662"/>
            <a:ext cx="1564900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-</a:t>
            </a:r>
            <a:r>
              <a:rPr lang="ko-KR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목차</a:t>
            </a:r>
            <a:r>
              <a:rPr lang="en-US" altLang="ko-KR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-</a:t>
            </a:r>
            <a:endParaRPr lang="ko-KR" altLang="en-US" sz="3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7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3154874" y="2899327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6000" b="1" dirty="0">
                <a:solidFill>
                  <a:schemeClr val="accent3">
                    <a:lumMod val="75000"/>
                  </a:schemeClr>
                </a:solidFill>
              </a:rPr>
              <a:t>첫</a:t>
            </a:r>
            <a:r>
              <a:rPr lang="ko-KR" altLang="en-US" sz="6000" b="1" dirty="0" smtClean="0">
                <a:solidFill>
                  <a:schemeClr val="accent3">
                    <a:lumMod val="75000"/>
                  </a:schemeClr>
                </a:solidFill>
              </a:rPr>
              <a:t> 번째 </a:t>
            </a:r>
            <a:r>
              <a:rPr lang="en-US" altLang="ko-KR" sz="6000" b="1" dirty="0" smtClean="0">
                <a:solidFill>
                  <a:schemeClr val="accent3">
                    <a:lumMod val="75000"/>
                  </a:schemeClr>
                </a:solidFill>
              </a:rPr>
              <a:t>Scene-</a:t>
            </a:r>
            <a:endParaRPr lang="ko-KR" altLang="en-US" sz="6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18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4146766" y="326608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첫 번째 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Scene-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26" y="1014237"/>
            <a:ext cx="4091990" cy="578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866" y="1014237"/>
            <a:ext cx="5946575" cy="5789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098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4146766" y="326608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첫 번째 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Scene-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5" y="1014237"/>
            <a:ext cx="5635006" cy="55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37" y="1014237"/>
            <a:ext cx="5082574" cy="555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749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4146766" y="326608"/>
            <a:ext cx="6777908" cy="687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-</a:t>
            </a:r>
            <a:r>
              <a:rPr lang="ko-KR" altLang="en-US" sz="3600" b="1" dirty="0" smtClean="0">
                <a:solidFill>
                  <a:schemeClr val="accent3">
                    <a:lumMod val="75000"/>
                  </a:schemeClr>
                </a:solidFill>
              </a:rPr>
              <a:t>첫 번째 </a:t>
            </a:r>
            <a:r>
              <a:rPr lang="en-US" altLang="ko-KR" sz="3600" b="1" dirty="0" smtClean="0">
                <a:solidFill>
                  <a:schemeClr val="accent3">
                    <a:lumMod val="75000"/>
                  </a:schemeClr>
                </a:solidFill>
              </a:rPr>
              <a:t>Scene-</a:t>
            </a:r>
            <a:endParaRPr lang="ko-KR" altLang="en-U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30" y="1014237"/>
            <a:ext cx="11390396" cy="5643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182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1445</Words>
  <Application>Microsoft Office PowerPoint</Application>
  <PresentationFormat>와이드스크린</PresentationFormat>
  <Paragraphs>173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2" baseType="lpstr">
      <vt:lpstr>맑은 고딕</vt:lpstr>
      <vt:lpstr>Batang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임에딘</dc:creator>
  <cp:lastModifiedBy>임에딘</cp:lastModifiedBy>
  <cp:revision>77</cp:revision>
  <dcterms:created xsi:type="dcterms:W3CDTF">2017-07-03T04:48:42Z</dcterms:created>
  <dcterms:modified xsi:type="dcterms:W3CDTF">2017-11-22T05:39:17Z</dcterms:modified>
</cp:coreProperties>
</file>